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8"/>
  </p:notesMasterIdLst>
  <p:sldIdLst>
    <p:sldId id="257" r:id="rId2"/>
    <p:sldId id="325" r:id="rId3"/>
    <p:sldId id="300" r:id="rId4"/>
    <p:sldId id="304" r:id="rId5"/>
    <p:sldId id="308" r:id="rId6"/>
    <p:sldId id="311" r:id="rId7"/>
    <p:sldId id="313" r:id="rId8"/>
    <p:sldId id="314" r:id="rId9"/>
    <p:sldId id="315" r:id="rId10"/>
    <p:sldId id="323" r:id="rId11"/>
    <p:sldId id="324" r:id="rId12"/>
    <p:sldId id="318" r:id="rId13"/>
    <p:sldId id="319" r:id="rId14"/>
    <p:sldId id="331" r:id="rId15"/>
    <p:sldId id="332" r:id="rId16"/>
    <p:sldId id="292" r:id="rId17"/>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0343" autoAdjust="0"/>
    <p:restoredTop sz="94660"/>
  </p:normalViewPr>
  <p:slideViewPr>
    <p:cSldViewPr snapToGrid="0">
      <p:cViewPr varScale="1">
        <p:scale>
          <a:sx n="90" d="100"/>
          <a:sy n="90" d="100"/>
        </p:scale>
        <p:origin x="-324" y="-108"/>
      </p:cViewPr>
      <p:guideLst>
        <p:guide orient="horz" pos="2160"/>
        <p:guide pos="3840"/>
      </p:guideLst>
    </p:cSldViewPr>
  </p:slideViewPr>
  <p:notesTextViewPr>
    <p:cViewPr>
      <p:scale>
        <a:sx n="3" d="2"/>
        <a:sy n="3" d="2"/>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6A1CF4-3141-438E-B544-9DC661E2D46F}" type="datetimeFigureOut">
              <a:rPr lang="zh-CN" altLang="en-US" smtClean="0"/>
              <a:pPr/>
              <a:t>2021/4/13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16CC2-40E4-42C6-B045-BDBA59AC99A2}" type="slidenum">
              <a:rPr lang="zh-CN" altLang="en-US" smtClean="0"/>
              <a:pPr/>
              <a:t>‹#›</a:t>
            </a:fld>
            <a:endParaRPr lang="zh-CN" altLang="en-US"/>
          </a:p>
        </p:txBody>
      </p:sp>
    </p:spTree>
    <p:extLst>
      <p:ext uri="{BB962C8B-B14F-4D97-AF65-F5344CB8AC3E}">
        <p14:creationId xmlns:p14="http://schemas.microsoft.com/office/powerpoint/2010/main" xmlns="" val="2925278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0f452440-99f6-4f3e-8b00-eb7aad6055d7.source.default.zh-Hans</a:t>
            </a:r>
            <a:endParaRPr lang="zh-CN" altLang="en-US"/>
          </a:p>
        </p:txBody>
      </p:sp>
      <p:sp>
        <p:nvSpPr>
          <p:cNvPr id="4" name="灯片编号占位符 3"/>
          <p:cNvSpPr>
            <a:spLocks noGrp="1"/>
          </p:cNvSpPr>
          <p:nvPr>
            <p:ph type="sldNum" sz="quarter" idx="10"/>
          </p:nvPr>
        </p:nvSpPr>
        <p:spPr/>
        <p:txBody>
          <a:bodyPr/>
          <a:lstStyle/>
          <a:p>
            <a:fld id="{FD1E3519-AA41-4C8F-81B1-98F81BDCD14B}" type="slidenum">
              <a:rPr lang="zh-CN" altLang="en-US" smtClean="0"/>
              <a:pPr/>
              <a:t>4</a:t>
            </a:fld>
            <a:endParaRPr lang="zh-CN" altLang="en-US"/>
          </a:p>
        </p:txBody>
      </p:sp>
    </p:spTree>
    <p:extLst>
      <p:ext uri="{BB962C8B-B14F-4D97-AF65-F5344CB8AC3E}">
        <p14:creationId xmlns:p14="http://schemas.microsoft.com/office/powerpoint/2010/main" xmlns="" val="2115667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629fea86-bc2c-424e-b104-c20d103ccbaf.source.default.zh-Hans</a:t>
            </a:r>
            <a:endParaRPr lang="zh-CN" altLang="en-US"/>
          </a:p>
        </p:txBody>
      </p:sp>
      <p:sp>
        <p:nvSpPr>
          <p:cNvPr id="4" name="灯片编号占位符 3"/>
          <p:cNvSpPr>
            <a:spLocks noGrp="1"/>
          </p:cNvSpPr>
          <p:nvPr>
            <p:ph type="sldNum" sz="quarter" idx="10"/>
          </p:nvPr>
        </p:nvSpPr>
        <p:spPr/>
        <p:txBody>
          <a:bodyPr/>
          <a:lstStyle/>
          <a:p>
            <a:fld id="{FD1E3519-AA41-4C8F-81B1-98F81BDCD14B}" type="slidenum">
              <a:rPr lang="zh-CN" altLang="en-US" smtClean="0"/>
              <a:pPr/>
              <a:t>15</a:t>
            </a:fld>
            <a:endParaRPr lang="zh-CN" altLang="en-US"/>
          </a:p>
        </p:txBody>
      </p:sp>
    </p:spTree>
    <p:extLst>
      <p:ext uri="{BB962C8B-B14F-4D97-AF65-F5344CB8AC3E}">
        <p14:creationId xmlns="" xmlns:p14="http://schemas.microsoft.com/office/powerpoint/2010/main" val="233710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f2a910c4-ecfc-4fe0-b88f-1e3e50ef781f.source.default.zh-Hans</a:t>
            </a:r>
            <a:endParaRPr lang="zh-CN" altLang="en-US"/>
          </a:p>
        </p:txBody>
      </p:sp>
      <p:sp>
        <p:nvSpPr>
          <p:cNvPr id="4" name="灯片编号占位符 3"/>
          <p:cNvSpPr>
            <a:spLocks noGrp="1"/>
          </p:cNvSpPr>
          <p:nvPr>
            <p:ph type="sldNum" sz="quarter" idx="10"/>
          </p:nvPr>
        </p:nvSpPr>
        <p:spPr/>
        <p:txBody>
          <a:bodyPr/>
          <a:lstStyle/>
          <a:p>
            <a:fld id="{FD1E3519-AA41-4C8F-81B1-98F81BDCD14B}" type="slidenum">
              <a:rPr lang="zh-CN" altLang="en-US" smtClean="0"/>
              <a:pPr/>
              <a:t>5</a:t>
            </a:fld>
            <a:endParaRPr lang="zh-CN" altLang="en-US"/>
          </a:p>
        </p:txBody>
      </p:sp>
    </p:spTree>
    <p:extLst>
      <p:ext uri="{BB962C8B-B14F-4D97-AF65-F5344CB8AC3E}">
        <p14:creationId xmlns:p14="http://schemas.microsoft.com/office/powerpoint/2010/main" xmlns="" val="337643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c49d1432-eb61-4493-a0f7-2dcdf2b2753d.source.default.zh-Hans</a:t>
            </a:r>
            <a:endParaRPr lang="zh-CN" altLang="en-US" dirty="0"/>
          </a:p>
        </p:txBody>
      </p:sp>
      <p:sp>
        <p:nvSpPr>
          <p:cNvPr id="4" name="灯片编号占位符 3"/>
          <p:cNvSpPr>
            <a:spLocks noGrp="1"/>
          </p:cNvSpPr>
          <p:nvPr>
            <p:ph type="sldNum" sz="quarter" idx="5"/>
          </p:nvPr>
        </p:nvSpPr>
        <p:spPr/>
        <p:txBody>
          <a:bodyPr/>
          <a:lstStyle/>
          <a:p>
            <a:fld id="{E9E6FDB6-6D2B-46C1-9FA1-D82906A37C3A}" type="slidenum">
              <a:rPr lang="zh-CN" altLang="en-US" smtClean="0"/>
              <a:pPr/>
              <a:t>6</a:t>
            </a:fld>
            <a:endParaRPr lang="zh-CN" altLang="en-US"/>
          </a:p>
        </p:txBody>
      </p:sp>
    </p:spTree>
    <p:extLst>
      <p:ext uri="{BB962C8B-B14F-4D97-AF65-F5344CB8AC3E}">
        <p14:creationId xmlns:p14="http://schemas.microsoft.com/office/powerpoint/2010/main" xmlns="" val="3479521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20cf9e4c-3bb3-4240-b26c-f76ae4a27755.source.default.zh-Hans</a:t>
            </a:r>
            <a:endParaRPr lang="zh-CN" altLang="en-US"/>
          </a:p>
        </p:txBody>
      </p:sp>
      <p:sp>
        <p:nvSpPr>
          <p:cNvPr id="4" name="灯片编号占位符 3"/>
          <p:cNvSpPr>
            <a:spLocks noGrp="1"/>
          </p:cNvSpPr>
          <p:nvPr>
            <p:ph type="sldNum" sz="quarter" idx="10"/>
          </p:nvPr>
        </p:nvSpPr>
        <p:spPr/>
        <p:txBody>
          <a:bodyPr/>
          <a:lstStyle/>
          <a:p>
            <a:fld id="{FD1E3519-AA41-4C8F-81B1-98F81BDCD14B}" type="slidenum">
              <a:rPr lang="zh-CN" altLang="en-US" smtClean="0"/>
              <a:pPr/>
              <a:t>7</a:t>
            </a:fld>
            <a:endParaRPr lang="zh-CN" altLang="en-US"/>
          </a:p>
        </p:txBody>
      </p:sp>
    </p:spTree>
    <p:extLst>
      <p:ext uri="{BB962C8B-B14F-4D97-AF65-F5344CB8AC3E}">
        <p14:creationId xmlns="" xmlns:p14="http://schemas.microsoft.com/office/powerpoint/2010/main" val="2411252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20cf9e4c-3bb3-4240-b26c-f76ae4a27755.source.default.zh-Hans</a:t>
            </a:r>
            <a:endParaRPr lang="zh-CN" altLang="en-US"/>
          </a:p>
        </p:txBody>
      </p:sp>
      <p:sp>
        <p:nvSpPr>
          <p:cNvPr id="4" name="灯片编号占位符 3"/>
          <p:cNvSpPr>
            <a:spLocks noGrp="1"/>
          </p:cNvSpPr>
          <p:nvPr>
            <p:ph type="sldNum" sz="quarter" idx="10"/>
          </p:nvPr>
        </p:nvSpPr>
        <p:spPr/>
        <p:txBody>
          <a:bodyPr/>
          <a:lstStyle/>
          <a:p>
            <a:fld id="{FD1E3519-AA41-4C8F-81B1-98F81BDCD14B}" type="slidenum">
              <a:rPr lang="zh-CN" altLang="en-US" smtClean="0"/>
              <a:pPr/>
              <a:t>8</a:t>
            </a:fld>
            <a:endParaRPr lang="zh-CN" altLang="en-US"/>
          </a:p>
        </p:txBody>
      </p:sp>
    </p:spTree>
    <p:extLst>
      <p:ext uri="{BB962C8B-B14F-4D97-AF65-F5344CB8AC3E}">
        <p14:creationId xmlns="" xmlns:p14="http://schemas.microsoft.com/office/powerpoint/2010/main" val="2411252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629fea86-bc2c-424e-b104-c20d103ccbaf.source.default.zh-Hans</a:t>
            </a:r>
            <a:endParaRPr lang="zh-CN" altLang="en-US"/>
          </a:p>
        </p:txBody>
      </p:sp>
      <p:sp>
        <p:nvSpPr>
          <p:cNvPr id="4" name="灯片编号占位符 3"/>
          <p:cNvSpPr>
            <a:spLocks noGrp="1"/>
          </p:cNvSpPr>
          <p:nvPr>
            <p:ph type="sldNum" sz="quarter" idx="10"/>
          </p:nvPr>
        </p:nvSpPr>
        <p:spPr/>
        <p:txBody>
          <a:bodyPr/>
          <a:lstStyle/>
          <a:p>
            <a:fld id="{FD1E3519-AA41-4C8F-81B1-98F81BDCD14B}" type="slidenum">
              <a:rPr lang="zh-CN" altLang="en-US" smtClean="0"/>
              <a:pPr/>
              <a:t>9</a:t>
            </a:fld>
            <a:endParaRPr lang="zh-CN" altLang="en-US"/>
          </a:p>
        </p:txBody>
      </p:sp>
    </p:spTree>
    <p:extLst>
      <p:ext uri="{BB962C8B-B14F-4D97-AF65-F5344CB8AC3E}">
        <p14:creationId xmlns:p14="http://schemas.microsoft.com/office/powerpoint/2010/main" xmlns="" val="233710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629fea86-bc2c-424e-b104-c20d103ccbaf.source.default.zh-Hans</a:t>
            </a:r>
            <a:endParaRPr lang="zh-CN" altLang="en-US"/>
          </a:p>
        </p:txBody>
      </p:sp>
      <p:sp>
        <p:nvSpPr>
          <p:cNvPr id="4" name="灯片编号占位符 3"/>
          <p:cNvSpPr>
            <a:spLocks noGrp="1"/>
          </p:cNvSpPr>
          <p:nvPr>
            <p:ph type="sldNum" sz="quarter" idx="10"/>
          </p:nvPr>
        </p:nvSpPr>
        <p:spPr/>
        <p:txBody>
          <a:bodyPr/>
          <a:lstStyle/>
          <a:p>
            <a:fld id="{FD1E3519-AA41-4C8F-81B1-98F81BDCD14B}" type="slidenum">
              <a:rPr lang="zh-CN" altLang="en-US" smtClean="0"/>
              <a:pPr/>
              <a:t>12</a:t>
            </a:fld>
            <a:endParaRPr lang="zh-CN" altLang="en-US"/>
          </a:p>
        </p:txBody>
      </p:sp>
    </p:spTree>
    <p:extLst>
      <p:ext uri="{BB962C8B-B14F-4D97-AF65-F5344CB8AC3E}">
        <p14:creationId xmlns:p14="http://schemas.microsoft.com/office/powerpoint/2010/main" xmlns="" val="233710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629fea86-bc2c-424e-b104-c20d103ccbaf.source.default.zh-Hans</a:t>
            </a:r>
            <a:endParaRPr lang="zh-CN" altLang="en-US"/>
          </a:p>
        </p:txBody>
      </p:sp>
      <p:sp>
        <p:nvSpPr>
          <p:cNvPr id="4" name="灯片编号占位符 3"/>
          <p:cNvSpPr>
            <a:spLocks noGrp="1"/>
          </p:cNvSpPr>
          <p:nvPr>
            <p:ph type="sldNum" sz="quarter" idx="10"/>
          </p:nvPr>
        </p:nvSpPr>
        <p:spPr/>
        <p:txBody>
          <a:bodyPr/>
          <a:lstStyle/>
          <a:p>
            <a:fld id="{FD1E3519-AA41-4C8F-81B1-98F81BDCD14B}" type="slidenum">
              <a:rPr lang="zh-CN" altLang="en-US" smtClean="0"/>
              <a:pPr/>
              <a:t>13</a:t>
            </a:fld>
            <a:endParaRPr lang="zh-CN" altLang="en-US"/>
          </a:p>
        </p:txBody>
      </p:sp>
    </p:spTree>
    <p:extLst>
      <p:ext uri="{BB962C8B-B14F-4D97-AF65-F5344CB8AC3E}">
        <p14:creationId xmlns:p14="http://schemas.microsoft.com/office/powerpoint/2010/main" xmlns="" val="233710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629fea86-bc2c-424e-b104-c20d103ccbaf.source.default.zh-Hans</a:t>
            </a:r>
            <a:endParaRPr lang="zh-CN" altLang="en-US"/>
          </a:p>
        </p:txBody>
      </p:sp>
      <p:sp>
        <p:nvSpPr>
          <p:cNvPr id="4" name="灯片编号占位符 3"/>
          <p:cNvSpPr>
            <a:spLocks noGrp="1"/>
          </p:cNvSpPr>
          <p:nvPr>
            <p:ph type="sldNum" sz="quarter" idx="10"/>
          </p:nvPr>
        </p:nvSpPr>
        <p:spPr/>
        <p:txBody>
          <a:bodyPr/>
          <a:lstStyle/>
          <a:p>
            <a:fld id="{FD1E3519-AA41-4C8F-81B1-98F81BDCD14B}" type="slidenum">
              <a:rPr lang="zh-CN" altLang="en-US" smtClean="0"/>
              <a:pPr/>
              <a:t>14</a:t>
            </a:fld>
            <a:endParaRPr lang="zh-CN" altLang="en-US"/>
          </a:p>
        </p:txBody>
      </p:sp>
    </p:spTree>
    <p:extLst>
      <p:ext uri="{BB962C8B-B14F-4D97-AF65-F5344CB8AC3E}">
        <p14:creationId xmlns="" xmlns:p14="http://schemas.microsoft.com/office/powerpoint/2010/main" val="233710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69925" y="2484783"/>
            <a:ext cx="10850563" cy="1025180"/>
          </a:xfrm>
          <a:prstGeom prst="rect">
            <a:avLst/>
          </a:prstGeom>
        </p:spPr>
        <p:txBody>
          <a:bodyPr anchor="b">
            <a:normAutofit/>
          </a:bodyPr>
          <a:lstStyle>
            <a:lvl1pPr algn="ctr">
              <a:defRPr sz="3600"/>
            </a:lvl1pPr>
          </a:lstStyle>
          <a:p>
            <a:r>
              <a:rPr lang="zh-CN" altLang="en-US" dirty="0"/>
              <a:t>单击此处编辑母版标题样式</a:t>
            </a:r>
            <a:endParaRPr lang="en-US" dirty="0"/>
          </a:p>
        </p:txBody>
      </p:sp>
      <p:sp>
        <p:nvSpPr>
          <p:cNvPr id="3" name="Subtitle 2"/>
          <p:cNvSpPr>
            <a:spLocks noGrp="1"/>
          </p:cNvSpPr>
          <p:nvPr>
            <p:ph type="subTitle" idx="1"/>
          </p:nvPr>
        </p:nvSpPr>
        <p:spPr>
          <a:xfrm>
            <a:off x="669925" y="3602038"/>
            <a:ext cx="10850563" cy="741362"/>
          </a:xfrm>
          <a:prstGeom prst="rect">
            <a:avLst/>
          </a:prstGeo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Tree>
    <p:extLst>
      <p:ext uri="{BB962C8B-B14F-4D97-AF65-F5344CB8AC3E}">
        <p14:creationId xmlns:p14="http://schemas.microsoft.com/office/powerpoint/2010/main" xmlns="" val="1096930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自定义版式">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1" y="-297"/>
            <a:ext cx="2316681" cy="6858594"/>
          </a:xfrm>
          <a:prstGeom prst="rect">
            <a:avLst/>
          </a:prstGeom>
        </p:spPr>
      </p:pic>
      <p:sp>
        <p:nvSpPr>
          <p:cNvPr id="3" name="矩形 2"/>
          <p:cNvSpPr/>
          <p:nvPr/>
        </p:nvSpPr>
        <p:spPr>
          <a:xfrm>
            <a:off x="202908" y="6092142"/>
            <a:ext cx="1882987" cy="415498"/>
          </a:xfrm>
          <a:prstGeom prst="rect">
            <a:avLst/>
          </a:prstGeom>
        </p:spPr>
        <p:txBody>
          <a:bodyPr wrap="square">
            <a:spAutoFit/>
          </a:bodyPr>
          <a:lstStyle/>
          <a:p>
            <a:pPr algn="ctr"/>
            <a:r>
              <a:rPr lang="en-US" altLang="zh-CN" sz="1050" kern="0">
                <a:solidFill>
                  <a:prstClr val="white"/>
                </a:solidFill>
                <a:ea typeface="微软雅黑" pitchFamily="34" charset="-122"/>
                <a:cs typeface="Arial" pitchFamily="34" charset="0"/>
              </a:rPr>
              <a:t>Lorem ipsum dolor sit amet consectetur adipisicing</a:t>
            </a:r>
          </a:p>
        </p:txBody>
      </p:sp>
      <p:pic>
        <p:nvPicPr>
          <p:cNvPr id="5" name="图片 4">
            <a:extLst>
              <a:ext uri="{FF2B5EF4-FFF2-40B4-BE49-F238E27FC236}">
                <a16:creationId xmlns:a16="http://schemas.microsoft.com/office/drawing/2014/main" xmlns:p14="http://schemas.microsoft.com/office/powerpoint/2010/main" xmlns="" id="{B4C3FE49-CE2A-4C7A-A762-337F29E9E7B5}"/>
              </a:ext>
            </a:extLst>
          </p:cNvPr>
          <p:cNvPicPr>
            <a:picLocks noChangeAspect="1"/>
          </p:cNvPicPr>
          <p:nvPr userDrawn="1"/>
        </p:nvPicPr>
        <p:blipFill>
          <a:blip r:embed="rId2"/>
          <a:stretch>
            <a:fillRect/>
          </a:stretch>
        </p:blipFill>
        <p:spPr>
          <a:xfrm>
            <a:off x="1" y="-297"/>
            <a:ext cx="2316681" cy="6858594"/>
          </a:xfrm>
          <a:prstGeom prst="rect">
            <a:avLst/>
          </a:prstGeom>
        </p:spPr>
      </p:pic>
      <p:sp>
        <p:nvSpPr>
          <p:cNvPr id="6" name="矩形 5">
            <a:extLst>
              <a:ext uri="{FF2B5EF4-FFF2-40B4-BE49-F238E27FC236}">
                <a16:creationId xmlns:a16="http://schemas.microsoft.com/office/drawing/2014/main" xmlns:p14="http://schemas.microsoft.com/office/powerpoint/2010/main" xmlns="" id="{F04BD0E2-B3CF-4F6C-B4E1-F4357ACC1D1F}"/>
              </a:ext>
            </a:extLst>
          </p:cNvPr>
          <p:cNvSpPr/>
          <p:nvPr userDrawn="1"/>
        </p:nvSpPr>
        <p:spPr>
          <a:xfrm>
            <a:off x="202908" y="6092142"/>
            <a:ext cx="1882987" cy="415498"/>
          </a:xfrm>
          <a:prstGeom prst="rect">
            <a:avLst/>
          </a:prstGeom>
        </p:spPr>
        <p:txBody>
          <a:bodyPr wrap="square">
            <a:spAutoFit/>
          </a:bodyPr>
          <a:lstStyle/>
          <a:p>
            <a:pPr algn="ctr"/>
            <a:r>
              <a:rPr lang="en-US" altLang="zh-CN" sz="1050" kern="0" dirty="0">
                <a:solidFill>
                  <a:prstClr val="white"/>
                </a:solidFill>
                <a:ea typeface="微软雅黑" pitchFamily="34" charset="-122"/>
                <a:cs typeface="Arial" pitchFamily="34" charset="0"/>
              </a:rPr>
              <a:t>Lorem ipsum dolor sit </a:t>
            </a:r>
            <a:r>
              <a:rPr lang="en-US" altLang="zh-CN" sz="1050" kern="0" dirty="0" err="1">
                <a:solidFill>
                  <a:prstClr val="white"/>
                </a:solidFill>
                <a:ea typeface="微软雅黑" pitchFamily="34" charset="-122"/>
                <a:cs typeface="Arial" pitchFamily="34" charset="0"/>
              </a:rPr>
              <a:t>amet</a:t>
            </a:r>
            <a:r>
              <a:rPr lang="en-US" altLang="zh-CN" sz="1050" kern="0" dirty="0">
                <a:solidFill>
                  <a:prstClr val="white"/>
                </a:solidFill>
                <a:ea typeface="微软雅黑" pitchFamily="34" charset="-122"/>
                <a:cs typeface="Arial" pitchFamily="34" charset="0"/>
              </a:rPr>
              <a:t> </a:t>
            </a:r>
            <a:r>
              <a:rPr lang="en-US" altLang="zh-CN" sz="1050" kern="0" dirty="0" err="1">
                <a:solidFill>
                  <a:prstClr val="white"/>
                </a:solidFill>
                <a:ea typeface="微软雅黑" pitchFamily="34" charset="-122"/>
                <a:cs typeface="Arial" pitchFamily="34" charset="0"/>
              </a:rPr>
              <a:t>consectetur</a:t>
            </a:r>
            <a:r>
              <a:rPr lang="en-US" altLang="zh-CN" sz="1050" kern="0" dirty="0">
                <a:solidFill>
                  <a:prstClr val="white"/>
                </a:solidFill>
                <a:ea typeface="微软雅黑" pitchFamily="34" charset="-122"/>
                <a:cs typeface="Arial" pitchFamily="34" charset="0"/>
              </a:rPr>
              <a:t> </a:t>
            </a:r>
            <a:r>
              <a:rPr lang="en-US" altLang="zh-CN" sz="1050" kern="0" dirty="0" err="1">
                <a:solidFill>
                  <a:prstClr val="white"/>
                </a:solidFill>
                <a:ea typeface="微软雅黑" pitchFamily="34" charset="-122"/>
                <a:cs typeface="Arial" pitchFamily="34" charset="0"/>
              </a:rPr>
              <a:t>adipisicing</a:t>
            </a:r>
            <a:endParaRPr lang="en-US" altLang="zh-CN" sz="1050" kern="0" dirty="0">
              <a:solidFill>
                <a:prstClr val="white"/>
              </a:solidFill>
              <a:ea typeface="微软雅黑" pitchFamily="34" charset="-122"/>
              <a:cs typeface="Arial" pitchFamily="34" charset="0"/>
            </a:endParaRPr>
          </a:p>
        </p:txBody>
      </p:sp>
    </p:spTree>
    <p:extLst>
      <p:ext uri="{BB962C8B-B14F-4D97-AF65-F5344CB8AC3E}">
        <p14:creationId xmlns:p14="http://schemas.microsoft.com/office/powerpoint/2010/main" xmlns:a16="http://schemas.microsoft.com/office/drawing/2014/main" xmlns="" val="308650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
        <p:nvSpPr>
          <p:cNvPr id="6" name="矩形 5"/>
          <p:cNvSpPr/>
          <p:nvPr/>
        </p:nvSpPr>
        <p:spPr>
          <a:xfrm>
            <a:off x="9776085" y="6015741"/>
            <a:ext cx="1882987" cy="415498"/>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zh-CN" sz="1050" kern="0">
                <a:ea typeface="微软雅黑" pitchFamily="34" charset="-122"/>
                <a:cs typeface="Arial" pitchFamily="34" charset="0"/>
              </a:rPr>
              <a:t>Lorem ipsum dolor sit amet consectetur adipisicing</a:t>
            </a:r>
          </a:p>
        </p:txBody>
      </p:sp>
      <p:sp>
        <p:nvSpPr>
          <p:cNvPr id="7" name="矩形 6"/>
          <p:cNvSpPr/>
          <p:nvPr/>
        </p:nvSpPr>
        <p:spPr>
          <a:xfrm>
            <a:off x="11659072" y="6015741"/>
            <a:ext cx="131136" cy="5770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800"/>
          </a:p>
        </p:txBody>
      </p:sp>
      <p:sp>
        <p:nvSpPr>
          <p:cNvPr id="2" name="标题 1">
            <a:extLst>
              <a:ext uri="{FF2B5EF4-FFF2-40B4-BE49-F238E27FC236}">
                <a16:creationId xmlns:a16="http://schemas.microsoft.com/office/drawing/2014/main" xmlns:p14="http://schemas.microsoft.com/office/powerpoint/2010/main" xmlns="" id="{1EB46F9D-9714-4BBC-9A88-4F501EEFF4D4}"/>
              </a:ext>
            </a:extLst>
          </p:cNvPr>
          <p:cNvSpPr>
            <a:spLocks noGrp="1"/>
          </p:cNvSpPr>
          <p:nvPr>
            <p:ph type="title"/>
          </p:nvPr>
        </p:nvSpPr>
        <p:spPr/>
        <p:txBody>
          <a:bodyPr/>
          <a:lstStyle/>
          <a:p>
            <a:r>
              <a:rPr lang="zh-CN" altLang="en-US"/>
              <a:t>单击此处编辑母版标题样式</a:t>
            </a:r>
          </a:p>
        </p:txBody>
      </p:sp>
      <p:sp>
        <p:nvSpPr>
          <p:cNvPr id="5" name="文本占位符 2"/>
          <p:cNvSpPr>
            <a:spLocks noGrp="1"/>
          </p:cNvSpPr>
          <p:nvPr>
            <p:ph idx="1"/>
          </p:nvPr>
        </p:nvSpPr>
        <p:spPr>
          <a:xfrm>
            <a:off x="669924" y="1130299"/>
            <a:ext cx="10850563" cy="5006975"/>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xmlns:a16="http://schemas.microsoft.com/office/drawing/2014/main" xmlns="" val="364270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812497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标题幻灯片">
    <p:spTree>
      <p:nvGrpSpPr>
        <p:cNvPr id="1" name=""/>
        <p:cNvGrpSpPr/>
        <p:nvPr/>
      </p:nvGrpSpPr>
      <p:grpSpPr>
        <a:xfrm>
          <a:off x="0" y="0"/>
          <a:ext cx="0" cy="0"/>
          <a:chOff x="0" y="0"/>
          <a:chExt cx="0" cy="0"/>
        </a:xfrm>
      </p:grpSpPr>
      <p:sp>
        <p:nvSpPr>
          <p:cNvPr id="4" name="副标题 2"/>
          <p:cNvSpPr>
            <a:spLocks noGrp="1"/>
          </p:cNvSpPr>
          <p:nvPr>
            <p:ph type="subTitle" idx="1"/>
          </p:nvPr>
        </p:nvSpPr>
        <p:spPr>
          <a:xfrm>
            <a:off x="669925" y="3053633"/>
            <a:ext cx="10850563" cy="558799"/>
          </a:xfrm>
        </p:spPr>
        <p:txBody>
          <a:bodyPr anchor="ctr">
            <a:normAutofit/>
          </a:bodyPr>
          <a:lstStyle>
            <a:lvl1pPr marL="0" indent="0" algn="ctr">
              <a:buNone/>
              <a:defRPr sz="160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endParaRPr lang="zh-CN" altLang="en-US" dirty="0"/>
          </a:p>
        </p:txBody>
      </p:sp>
      <p:sp>
        <p:nvSpPr>
          <p:cNvPr id="5" name="标题 1"/>
          <p:cNvSpPr>
            <a:spLocks noGrp="1"/>
          </p:cNvSpPr>
          <p:nvPr>
            <p:ph type="ctrTitle"/>
          </p:nvPr>
        </p:nvSpPr>
        <p:spPr>
          <a:xfrm>
            <a:off x="669925" y="2355042"/>
            <a:ext cx="10850563" cy="698591"/>
          </a:xfrm>
        </p:spPr>
        <p:txBody>
          <a:bodyPr anchor="ctr">
            <a:normAutofit/>
          </a:bodyPr>
          <a:lstStyle>
            <a:lvl1pPr algn="ctr">
              <a:defRPr sz="3600">
                <a:solidFill>
                  <a:schemeClr val="tx1"/>
                </a:solidFill>
              </a:defRPr>
            </a:lvl1pPr>
          </a:lstStyle>
          <a:p>
            <a:endParaRPr lang="zh-CN" altLang="en-US" dirty="0"/>
          </a:p>
        </p:txBody>
      </p:sp>
      <p:sp>
        <p:nvSpPr>
          <p:cNvPr id="6" name="文本占位符 13"/>
          <p:cNvSpPr>
            <a:spLocks noGrp="1"/>
          </p:cNvSpPr>
          <p:nvPr>
            <p:ph type="body" sz="quarter" idx="10" hasCustomPrompt="1"/>
          </p:nvPr>
        </p:nvSpPr>
        <p:spPr>
          <a:xfrm>
            <a:off x="669925" y="3775990"/>
            <a:ext cx="10850563" cy="371475"/>
          </a:xfrm>
        </p:spPr>
        <p:txBody>
          <a:bodyPr anchor="ctr">
            <a:normAutofit/>
          </a:bodyPr>
          <a:lstStyle>
            <a:lvl1pPr marL="0" indent="0" algn="ctr">
              <a:buNone/>
              <a:defRPr sz="1200" b="1">
                <a:solidFill>
                  <a:schemeClr val="tx1"/>
                </a:solidFill>
              </a:defRPr>
            </a:lvl1pPr>
            <a:lvl2pPr marL="457177" indent="0">
              <a:buNone/>
              <a:defRPr/>
            </a:lvl2pPr>
            <a:lvl3pPr marL="914353" indent="0">
              <a:buNone/>
              <a:defRPr/>
            </a:lvl3pPr>
            <a:lvl4pPr marL="1371531" indent="0">
              <a:buNone/>
              <a:defRPr/>
            </a:lvl4pPr>
            <a:lvl5pPr marL="1828709" indent="0">
              <a:buNone/>
              <a:defRPr/>
            </a:lvl5pPr>
          </a:lstStyle>
          <a:p>
            <a:pPr lvl="0"/>
            <a:r>
              <a:rPr lang="zh-CN" altLang="en-US" dirty="0"/>
              <a:t>署名</a:t>
            </a:r>
          </a:p>
        </p:txBody>
      </p:sp>
      <p:sp>
        <p:nvSpPr>
          <p:cNvPr id="7" name="文本占位符 13"/>
          <p:cNvSpPr>
            <a:spLocks noGrp="1"/>
          </p:cNvSpPr>
          <p:nvPr>
            <p:ph type="body" sz="quarter" idx="11" hasCustomPrompt="1"/>
          </p:nvPr>
        </p:nvSpPr>
        <p:spPr>
          <a:xfrm>
            <a:off x="669925" y="4147465"/>
            <a:ext cx="10850563" cy="371475"/>
          </a:xfrm>
        </p:spPr>
        <p:txBody>
          <a:bodyPr anchor="ctr">
            <a:normAutofit/>
          </a:bodyPr>
          <a:lstStyle>
            <a:lvl1pPr marL="0" indent="0" algn="ctr">
              <a:buNone/>
              <a:defRPr sz="1200" b="1">
                <a:solidFill>
                  <a:schemeClr val="tx1"/>
                </a:solidFill>
              </a:defRPr>
            </a:lvl1pPr>
            <a:lvl2pPr marL="457177" indent="0">
              <a:buNone/>
              <a:defRPr/>
            </a:lvl2pPr>
            <a:lvl3pPr marL="914353" indent="0">
              <a:buNone/>
              <a:defRPr/>
            </a:lvl3pPr>
            <a:lvl4pPr marL="1371531" indent="0">
              <a:buNone/>
              <a:defRPr/>
            </a:lvl4pPr>
            <a:lvl5pPr marL="1828709" indent="0">
              <a:buNone/>
              <a:defRPr/>
            </a:lvl5pPr>
          </a:lstStyle>
          <a:p>
            <a:pPr lvl="0"/>
            <a:r>
              <a:rPr lang="zh-CN" altLang="en-US" dirty="0"/>
              <a:t>日期</a:t>
            </a:r>
          </a:p>
        </p:txBody>
      </p:sp>
    </p:spTree>
    <p:extLst>
      <p:ext uri="{BB962C8B-B14F-4D97-AF65-F5344CB8AC3E}">
        <p14:creationId xmlns:p14="http://schemas.microsoft.com/office/powerpoint/2010/main" xmlns="" val="1246073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p14="http://schemas.microsoft.com/office/powerpoint/2010/main" xmlns="" id="{E90B580E-BC83-4580-80AB-D2D335C51A7A}"/>
              </a:ext>
            </a:extLst>
          </p:cNvPr>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xmlns:a16="http://schemas.microsoft.com/office/drawing/2014/main" xmlns="" val="3727179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953213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72617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仅标题">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19188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l="-17000" r="-17000"/>
          </a:stretch>
        </a:blip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p15="http://schemas.microsoft.com/office/powerpoint/2012/main" xmlns:p14="http://schemas.microsoft.com/office/powerpoint/2010/main" xmlns="" id="{B99C0A92-1BD6-4110-A3D2-C2199F23DFE1}"/>
              </a:ext>
            </a:extLst>
          </p:cNvPr>
          <p:cNvSpPr>
            <a:spLocks noGrp="1"/>
          </p:cNvSpPr>
          <p:nvPr>
            <p:ph type="title"/>
          </p:nvPr>
        </p:nvSpPr>
        <p:spPr>
          <a:xfrm>
            <a:off x="669925" y="365125"/>
            <a:ext cx="10850564" cy="6635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69925" y="1130299"/>
            <a:ext cx="10850562" cy="5006975"/>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cxnSp>
        <p:nvCxnSpPr>
          <p:cNvPr id="4" name="直接连接符 3"/>
          <p:cNvCxnSpPr/>
          <p:nvPr userDrawn="1"/>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p15="http://schemas.microsoft.com/office/powerpoint/2012/main" xmlns:a16="http://schemas.microsoft.com/office/drawing/2014/main" xmlns="" val="55929817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8" r:id="rId3"/>
    <p:sldLayoutId id="2147483705" r:id="rId4"/>
    <p:sldLayoutId id="2147483707" r:id="rId5"/>
    <p:sldLayoutId id="2147483709" r:id="rId6"/>
    <p:sldLayoutId id="2147483711" r:id="rId7"/>
    <p:sldLayoutId id="2147483712" r:id="rId8"/>
    <p:sldLayoutId id="2147483714" r:id="rId9"/>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p14="http://schemas.microsoft.com/office/powerpoint/2010/main" xmlns:a16="http://schemas.microsoft.com/office/drawing/2014/main" xmlns="">
        <p15:guide id="1" pos="422" userDrawn="1">
          <p15:clr>
            <a:srgbClr val="F26B43"/>
          </p15:clr>
        </p15:guide>
        <p15:guide id="2" pos="7257" userDrawn="1">
          <p15:clr>
            <a:srgbClr val="F26B43"/>
          </p15:clr>
        </p15:guide>
        <p15:guide id="3" orient="horz" pos="648" userDrawn="1">
          <p15:clr>
            <a:srgbClr val="F26B43"/>
          </p15:clr>
        </p15:guide>
        <p15:guide id="4" orient="horz" pos="712" userDrawn="1">
          <p15:clr>
            <a:srgbClr val="F26B43"/>
          </p15:clr>
        </p15:guide>
        <p15:guide id="5" orient="horz" pos="3931" userDrawn="1">
          <p15:clr>
            <a:srgbClr val="F26B43"/>
          </p15:clr>
        </p15:guide>
        <p15:guide id="6" orient="horz" pos="386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7.jpeg"/><Relationship Id="rId2" Type="http://schemas.openxmlformats.org/officeDocument/2006/relationships/slideLayout" Target="../slideLayouts/slideLayout6.xml"/><Relationship Id="rId1" Type="http://schemas.openxmlformats.org/officeDocument/2006/relationships/tags" Target="../tags/tag1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9.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xmlns:p14="http://schemas.microsoft.com/office/powerpoint/2010/main" xmlns="" id="{CF5B539F-BFF9-48F7-A096-7240D608014D}"/>
              </a:ext>
            </a:extLst>
          </p:cNvPr>
          <p:cNvGrpSpPr/>
          <p:nvPr/>
        </p:nvGrpSpPr>
        <p:grpSpPr>
          <a:xfrm>
            <a:off x="2508020" y="1920240"/>
            <a:ext cx="7107381" cy="1680124"/>
            <a:chOff x="2542311" y="1571106"/>
            <a:chExt cx="7107381" cy="3892348"/>
          </a:xfrm>
        </p:grpSpPr>
        <p:sp>
          <p:nvSpPr>
            <p:cNvPr id="3" name="等腰三角形 2"/>
            <p:cNvSpPr/>
            <p:nvPr/>
          </p:nvSpPr>
          <p:spPr>
            <a:xfrm rot="10800000">
              <a:off x="5667896" y="4725341"/>
              <a:ext cx="856211" cy="73811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矩形 1"/>
            <p:cNvSpPr/>
            <p:nvPr/>
          </p:nvSpPr>
          <p:spPr>
            <a:xfrm>
              <a:off x="2542311" y="1571106"/>
              <a:ext cx="7107381" cy="3455567"/>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TextBox 75"/>
            <p:cNvSpPr txBox="1"/>
            <p:nvPr/>
          </p:nvSpPr>
          <p:spPr>
            <a:xfrm>
              <a:off x="3220722" y="2161789"/>
              <a:ext cx="5978452" cy="923330"/>
            </a:xfrm>
            <a:prstGeom prst="rect">
              <a:avLst/>
            </a:prstGeom>
            <a:noFill/>
            <a:effectLst>
              <a:outerShdw dist="50800" dir="2700000" algn="tl" rotWithShape="0">
                <a:prstClr val="black">
                  <a:alpha val="6000"/>
                </a:prstClr>
              </a:outerShdw>
            </a:effectLst>
          </p:spPr>
          <p:txBody>
            <a:bodyPr wrap="square" rtlCol="0">
              <a:spAutoFit/>
            </a:bodyPr>
            <a:lstStyle>
              <a:defPPr>
                <a:defRPr lang="zh-CN"/>
              </a:defPPr>
              <a:lvl1pPr>
                <a:defRPr sz="4000" b="1">
                  <a:solidFill>
                    <a:schemeClr val="bg1"/>
                  </a:solidFill>
                  <a:latin typeface="微软雅黑" pitchFamily="34" charset="-122"/>
                  <a:ea typeface="微软雅黑" pitchFamily="34" charset="-122"/>
                </a:defRPr>
              </a:lvl1pPr>
            </a:lstStyle>
            <a:p>
              <a:r>
                <a:rPr lang="en-US" altLang="zh-CN" sz="5400" b="0" dirty="0" smtClean="0">
                  <a:latin typeface="+mn-lt"/>
                  <a:ea typeface="+mn-ea"/>
                  <a:cs typeface="+mn-ea"/>
                  <a:sym typeface="+mn-lt"/>
                </a:rPr>
                <a:t> 2021</a:t>
              </a:r>
              <a:r>
                <a:rPr lang="zh-CN" altLang="en-US" sz="5400" b="0" dirty="0" smtClean="0">
                  <a:latin typeface="+mn-lt"/>
                  <a:ea typeface="+mn-ea"/>
                  <a:cs typeface="+mn-ea"/>
                  <a:sym typeface="+mn-lt"/>
                </a:rPr>
                <a:t>年居间培训</a:t>
              </a:r>
              <a:endParaRPr lang="zh-CN" altLang="en-US" sz="5400" b="0" dirty="0">
                <a:latin typeface="+mn-lt"/>
                <a:ea typeface="+mn-ea"/>
                <a:cs typeface="+mn-ea"/>
                <a:sym typeface="+mn-lt"/>
              </a:endParaRPr>
            </a:p>
          </p:txBody>
        </p:sp>
        <p:cxnSp>
          <p:nvCxnSpPr>
            <p:cNvPr id="7" name="直接连接符 6"/>
            <p:cNvCxnSpPr/>
            <p:nvPr/>
          </p:nvCxnSpPr>
          <p:spPr>
            <a:xfrm>
              <a:off x="3403428" y="4257029"/>
              <a:ext cx="542942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4" name="直接连接符 23"/>
          <p:cNvCxnSpPr/>
          <p:nvPr/>
        </p:nvCxnSpPr>
        <p:spPr>
          <a:xfrm>
            <a:off x="6096000" y="3804179"/>
            <a:ext cx="0" cy="4267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6" name="文本框 25"/>
          <p:cNvSpPr txBox="1"/>
          <p:nvPr/>
        </p:nvSpPr>
        <p:spPr>
          <a:xfrm>
            <a:off x="4151101" y="3832873"/>
            <a:ext cx="1556836" cy="338554"/>
          </a:xfrm>
          <a:prstGeom prst="rect">
            <a:avLst/>
          </a:prstGeom>
          <a:noFill/>
        </p:spPr>
        <p:txBody>
          <a:bodyPr wrap="none" rtlCol="0">
            <a:spAutoFit/>
          </a:bodyPr>
          <a:lstStyle/>
          <a:p>
            <a:pPr marL="342900" indent="-342900">
              <a:buClr>
                <a:schemeClr val="accent5"/>
              </a:buClr>
              <a:buFont typeface="Wingdings" panose="05000000000000000000" pitchFamily="2" charset="2"/>
              <a:buChar char="n"/>
            </a:pPr>
            <a:r>
              <a:rPr lang="zh-CN" altLang="en-US" sz="1600" dirty="0" smtClean="0">
                <a:solidFill>
                  <a:schemeClr val="bg1">
                    <a:lumMod val="50000"/>
                  </a:schemeClr>
                </a:solidFill>
                <a:cs typeface="+mn-ea"/>
                <a:sym typeface="+mn-lt"/>
              </a:rPr>
              <a:t>客户服务部</a:t>
            </a:r>
            <a:endParaRPr lang="zh-CN" altLang="en-US" sz="1600" dirty="0">
              <a:solidFill>
                <a:schemeClr val="bg1">
                  <a:lumMod val="50000"/>
                </a:schemeClr>
              </a:solidFill>
              <a:cs typeface="+mn-ea"/>
              <a:sym typeface="+mn-lt"/>
            </a:endParaRPr>
          </a:p>
        </p:txBody>
      </p:sp>
      <p:sp>
        <p:nvSpPr>
          <p:cNvPr id="27" name="文本框 26"/>
          <p:cNvSpPr txBox="1"/>
          <p:nvPr/>
        </p:nvSpPr>
        <p:spPr>
          <a:xfrm>
            <a:off x="6278879" y="3832873"/>
            <a:ext cx="1510350" cy="338554"/>
          </a:xfrm>
          <a:prstGeom prst="rect">
            <a:avLst/>
          </a:prstGeom>
          <a:noFill/>
        </p:spPr>
        <p:txBody>
          <a:bodyPr wrap="none" rtlCol="0">
            <a:spAutoFit/>
          </a:bodyPr>
          <a:lstStyle/>
          <a:p>
            <a:pPr marL="342900" indent="-342900">
              <a:buClr>
                <a:schemeClr val="accent5"/>
              </a:buClr>
              <a:buFont typeface="Wingdings" panose="05000000000000000000" pitchFamily="2" charset="2"/>
              <a:buChar char="n"/>
            </a:pPr>
            <a:r>
              <a:rPr lang="en-US" altLang="zh-CN" sz="1600" dirty="0" smtClean="0">
                <a:solidFill>
                  <a:schemeClr val="bg1">
                    <a:lumMod val="50000"/>
                  </a:schemeClr>
                </a:solidFill>
                <a:cs typeface="+mn-ea"/>
                <a:sym typeface="+mn-lt"/>
              </a:rPr>
              <a:t>2021</a:t>
            </a:r>
            <a:r>
              <a:rPr lang="zh-CN" altLang="en-US" sz="1600" dirty="0" smtClean="0">
                <a:solidFill>
                  <a:schemeClr val="bg1">
                    <a:lumMod val="50000"/>
                  </a:schemeClr>
                </a:solidFill>
                <a:cs typeface="+mn-ea"/>
                <a:sym typeface="+mn-lt"/>
              </a:rPr>
              <a:t>年</a:t>
            </a:r>
            <a:r>
              <a:rPr lang="en-US" altLang="zh-CN" sz="1600" dirty="0" smtClean="0">
                <a:solidFill>
                  <a:schemeClr val="bg1">
                    <a:lumMod val="50000"/>
                  </a:schemeClr>
                </a:solidFill>
                <a:cs typeface="+mn-ea"/>
                <a:sym typeface="+mn-lt"/>
              </a:rPr>
              <a:t>3</a:t>
            </a:r>
            <a:r>
              <a:rPr lang="zh-CN" altLang="en-US" sz="1600" dirty="0" smtClean="0">
                <a:solidFill>
                  <a:schemeClr val="bg1">
                    <a:lumMod val="50000"/>
                  </a:schemeClr>
                </a:solidFill>
                <a:cs typeface="+mn-ea"/>
                <a:sym typeface="+mn-lt"/>
              </a:rPr>
              <a:t>月</a:t>
            </a:r>
            <a:endParaRPr lang="zh-CN" altLang="en-US" sz="1600" dirty="0">
              <a:solidFill>
                <a:schemeClr val="bg1">
                  <a:lumMod val="50000"/>
                </a:schemeClr>
              </a:solidFill>
              <a:cs typeface="+mn-ea"/>
              <a:sym typeface="+mn-lt"/>
            </a:endParaRPr>
          </a:p>
        </p:txBody>
      </p:sp>
    </p:spTree>
    <p:extLst>
      <p:ext uri="{BB962C8B-B14F-4D97-AF65-F5344CB8AC3E}">
        <p14:creationId xmlns:p14="http://schemas.microsoft.com/office/powerpoint/2010/main" xmlns:a16="http://schemas.microsoft.com/office/drawing/2014/main" xmlns="" val="21874720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三、居间案例：期货居间代客理财纠纷</a:t>
            </a:r>
            <a:endParaRPr lang="zh-CN" altLang="en-US" dirty="0"/>
          </a:p>
        </p:txBody>
      </p:sp>
      <p:grpSp>
        <p:nvGrpSpPr>
          <p:cNvPr id="3" name="îŝḻîḋé"/>
          <p:cNvGrpSpPr/>
          <p:nvPr/>
        </p:nvGrpSpPr>
        <p:grpSpPr>
          <a:xfrm>
            <a:off x="537072" y="1165860"/>
            <a:ext cx="11087377" cy="4023360"/>
            <a:chOff x="2665713" y="2497728"/>
            <a:chExt cx="8694253" cy="1367808"/>
          </a:xfrm>
        </p:grpSpPr>
        <p:sp>
          <p:nvSpPr>
            <p:cNvPr id="5" name="îşḷíḍè">
              <a:extLst>
                <a:ext uri="{FF2B5EF4-FFF2-40B4-BE49-F238E27FC236}">
                  <a16:creationId xmlns:p14="http://schemas.microsoft.com/office/powerpoint/2010/main" xmlns:a16="http://schemas.microsoft.com/office/drawing/2014/main" xmlns="" id="{36F5AF5F-9F35-42C0-9073-E866A78AAAE1}"/>
                </a:ext>
              </a:extLst>
            </p:cNvPr>
            <p:cNvSpPr txBox="1"/>
            <p:nvPr/>
          </p:nvSpPr>
          <p:spPr>
            <a:xfrm flipH="1">
              <a:off x="2701563" y="2497728"/>
              <a:ext cx="1824699" cy="139251"/>
            </a:xfrm>
            <a:prstGeom prst="roundRect">
              <a:avLst/>
            </a:prstGeom>
            <a:noFill/>
            <a:effectLst/>
          </p:spPr>
          <p:txBody>
            <a:bodyPr wrap="square" rtlCol="0">
              <a:spAutoFit/>
            </a:bodyPr>
            <a:lstStyle>
              <a:defPPr>
                <a:defRPr lang="zh-CN"/>
              </a:defPPr>
              <a:lvl1pPr>
                <a:defRPr sz="3200" b="1" i="1">
                  <a:gradFill>
                    <a:gsLst>
                      <a:gs pos="0">
                        <a:schemeClr val="accent1">
                          <a:lumMod val="60000"/>
                          <a:lumOff val="40000"/>
                        </a:schemeClr>
                      </a:gs>
                      <a:gs pos="60000">
                        <a:schemeClr val="accent1"/>
                      </a:gs>
                    </a:gsLst>
                    <a:lin ang="2700000" scaled="0"/>
                  </a:gradFill>
                  <a:effectLst>
                    <a:outerShdw blurRad="76200" dist="50800" dir="5400000" algn="ctr" rotWithShape="0">
                      <a:schemeClr val="accent1">
                        <a:alpha val="20000"/>
                      </a:schemeClr>
                    </a:outerShdw>
                  </a:effectLs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zh-CN" altLang="en-US" sz="1800" i="0" dirty="0" smtClean="0">
                  <a:solidFill>
                    <a:schemeClr val="accent1"/>
                  </a:solidFill>
                </a:rPr>
                <a:t>案例</a:t>
              </a:r>
              <a:endParaRPr lang="en-US" altLang="zh-CN" sz="1800" i="0" dirty="0">
                <a:solidFill>
                  <a:schemeClr val="accent1"/>
                </a:solidFill>
              </a:endParaRPr>
            </a:p>
          </p:txBody>
        </p:sp>
        <p:sp>
          <p:nvSpPr>
            <p:cNvPr id="6" name="iṡḷîḓê">
              <a:extLst>
                <a:ext uri="{FF2B5EF4-FFF2-40B4-BE49-F238E27FC236}">
                  <a16:creationId xmlns:p14="http://schemas.microsoft.com/office/powerpoint/2010/main" xmlns:a16="http://schemas.microsoft.com/office/drawing/2014/main" xmlns="" id="{756128C2-92B6-4E42-A492-387A2EF3C0EB}"/>
                </a:ext>
              </a:extLst>
            </p:cNvPr>
            <p:cNvSpPr/>
            <p:nvPr/>
          </p:nvSpPr>
          <p:spPr>
            <a:xfrm flipH="1">
              <a:off x="2665713" y="2647109"/>
              <a:ext cx="8694146" cy="539496"/>
            </a:xfrm>
            <a:prstGeom prst="rect">
              <a:avLst/>
            </a:prstGeom>
            <a:ln>
              <a:noFill/>
            </a:ln>
          </p:spPr>
          <p:txBody>
            <a:bodyPr wrap="square" lIns="91440" tIns="45720" rIns="91440" bIns="45720" anchor="t">
              <a:noAutofit/>
            </a:bodyPr>
            <a:lstStyle/>
            <a:p>
              <a:pPr>
                <a:lnSpc>
                  <a:spcPct val="150000"/>
                </a:lnSpc>
              </a:pPr>
              <a:r>
                <a:rPr lang="en-US" altLang="zh-CN" sz="1200" dirty="0" smtClean="0"/>
                <a:t>2017</a:t>
              </a:r>
              <a:r>
                <a:rPr lang="zh-CN" altLang="en-US" sz="1200" dirty="0" smtClean="0"/>
                <a:t>年</a:t>
              </a:r>
              <a:r>
                <a:rPr lang="en-US" altLang="zh-CN" sz="1200" dirty="0" smtClean="0"/>
                <a:t>3</a:t>
              </a:r>
              <a:r>
                <a:rPr lang="zh-CN" altLang="en-US" sz="1200" dirty="0" smtClean="0"/>
                <a:t>月</a:t>
              </a:r>
              <a:r>
                <a:rPr lang="en-US" altLang="zh-CN" sz="1200" dirty="0" smtClean="0"/>
                <a:t>20</a:t>
              </a:r>
              <a:r>
                <a:rPr lang="zh-CN" altLang="en-US" sz="1200" dirty="0" smtClean="0"/>
                <a:t>日，投资者张某向“</a:t>
              </a:r>
              <a:r>
                <a:rPr lang="en-US" altLang="zh-CN" sz="1200" dirty="0" smtClean="0"/>
                <a:t>12386”</a:t>
              </a:r>
              <a:r>
                <a:rPr lang="zh-CN" altLang="en-US" sz="1200" dirty="0" smtClean="0"/>
                <a:t>热线投诉</a:t>
              </a:r>
              <a:r>
                <a:rPr lang="en-US" altLang="zh-CN" sz="1200" dirty="0" smtClean="0"/>
                <a:t>A</a:t>
              </a:r>
              <a:r>
                <a:rPr lang="zh-CN" altLang="en-US" sz="1200" dirty="0" smtClean="0"/>
                <a:t>期货公司“居间人恶意炒单导致其亏损”。张某称其通过居间人在</a:t>
              </a:r>
              <a:r>
                <a:rPr lang="en-US" altLang="zh-CN" sz="1200" dirty="0" smtClean="0"/>
                <a:t>A</a:t>
              </a:r>
              <a:r>
                <a:rPr lang="zh-CN" altLang="en-US" sz="1200" dirty="0" smtClean="0"/>
                <a:t>期货公司开立账户，并在入金</a:t>
              </a:r>
              <a:r>
                <a:rPr lang="en-US" altLang="zh-CN" sz="1200" dirty="0" smtClean="0"/>
                <a:t>60</a:t>
              </a:r>
              <a:r>
                <a:rPr lang="zh-CN" altLang="en-US" sz="1200" dirty="0" smtClean="0"/>
                <a:t>万元后将账户全权委托居间人交易。几个月后，张某查询期货账户后发现已亏损</a:t>
              </a:r>
              <a:r>
                <a:rPr lang="en-US" altLang="zh-CN" sz="1200" dirty="0" smtClean="0"/>
                <a:t>46</a:t>
              </a:r>
              <a:r>
                <a:rPr lang="zh-CN" altLang="en-US" sz="1200" dirty="0" smtClean="0"/>
                <a:t>万元。张某对账户亏损表示不满，怀疑居间人恶意炒单，要求</a:t>
              </a:r>
              <a:r>
                <a:rPr lang="en-US" altLang="zh-CN" sz="1200" dirty="0" smtClean="0"/>
                <a:t>A</a:t>
              </a:r>
              <a:r>
                <a:rPr lang="zh-CN" altLang="en-US" sz="1200" dirty="0" smtClean="0"/>
                <a:t>公司赔偿损失</a:t>
              </a:r>
              <a:r>
                <a:rPr lang="zh-CN" altLang="en-US" sz="1000" dirty="0" smtClean="0"/>
                <a:t>。</a:t>
              </a: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p:txBody>
        </p:sp>
        <p:sp>
          <p:nvSpPr>
            <p:cNvPr id="15" name="iṥḻíḓè">
              <a:extLst>
                <a:ext uri="{FF2B5EF4-FFF2-40B4-BE49-F238E27FC236}">
                  <a16:creationId xmlns:p14="http://schemas.microsoft.com/office/powerpoint/2010/main" xmlns:a16="http://schemas.microsoft.com/office/drawing/2014/main" xmlns="" id="{48B4BCBB-BDE0-4E34-9496-E5B4B405E379}"/>
                </a:ext>
              </a:extLst>
            </p:cNvPr>
            <p:cNvSpPr txBox="1"/>
            <p:nvPr/>
          </p:nvSpPr>
          <p:spPr>
            <a:xfrm flipH="1">
              <a:off x="2665821" y="3140425"/>
              <a:ext cx="1627917" cy="139251"/>
            </a:xfrm>
            <a:prstGeom prst="roundRect">
              <a:avLst/>
            </a:prstGeom>
            <a:noFill/>
            <a:effectLst/>
          </p:spPr>
          <p:txBody>
            <a:bodyPr wrap="square" rtlCol="0">
              <a:spAutoFit/>
            </a:bodyPr>
            <a:lstStyle>
              <a:defPPr>
                <a:defRPr lang="zh-CN"/>
              </a:defPPr>
              <a:lvl1pPr>
                <a:defRPr sz="3200" b="1" i="1">
                  <a:gradFill>
                    <a:gsLst>
                      <a:gs pos="0">
                        <a:schemeClr val="accent1">
                          <a:lumMod val="60000"/>
                          <a:lumOff val="40000"/>
                        </a:schemeClr>
                      </a:gs>
                      <a:gs pos="60000">
                        <a:schemeClr val="accent1"/>
                      </a:gs>
                    </a:gsLst>
                    <a:lin ang="2700000" scaled="0"/>
                  </a:gradFill>
                  <a:effectLst>
                    <a:outerShdw blurRad="76200" dist="50800" dir="5400000" algn="ctr" rotWithShape="0">
                      <a:schemeClr val="accent1">
                        <a:alpha val="20000"/>
                      </a:schemeClr>
                    </a:outerShdw>
                  </a:effectLs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zh-CN" altLang="en-US" sz="1800" i="0" dirty="0" smtClean="0">
                  <a:solidFill>
                    <a:schemeClr val="accent5"/>
                  </a:solidFill>
                  <a:effectLst>
                    <a:outerShdw blurRad="76200" dist="50800" dir="5400000" algn="ctr" rotWithShape="0">
                      <a:schemeClr val="accent5">
                        <a:alpha val="20000"/>
                      </a:schemeClr>
                    </a:outerShdw>
                  </a:effectLst>
                </a:rPr>
                <a:t>案件启示</a:t>
              </a:r>
              <a:endParaRPr lang="en-US" altLang="zh-CN" sz="1800" i="0" dirty="0" smtClean="0">
                <a:solidFill>
                  <a:schemeClr val="accent5"/>
                </a:solidFill>
                <a:effectLst>
                  <a:outerShdw blurRad="76200" dist="50800" dir="5400000" algn="ctr" rotWithShape="0">
                    <a:schemeClr val="accent5">
                      <a:alpha val="20000"/>
                    </a:schemeClr>
                  </a:outerShdw>
                </a:effectLst>
              </a:endParaRPr>
            </a:p>
          </p:txBody>
        </p:sp>
        <p:sp>
          <p:nvSpPr>
            <p:cNvPr id="16" name="îslïḓé">
              <a:extLst>
                <a:ext uri="{FF2B5EF4-FFF2-40B4-BE49-F238E27FC236}">
                  <a16:creationId xmlns:p14="http://schemas.microsoft.com/office/powerpoint/2010/main" xmlns:a16="http://schemas.microsoft.com/office/drawing/2014/main" xmlns="" id="{B7FED55B-BCAF-42CE-AA43-E04BAAD6B93C}"/>
                </a:ext>
              </a:extLst>
            </p:cNvPr>
            <p:cNvSpPr/>
            <p:nvPr/>
          </p:nvSpPr>
          <p:spPr>
            <a:xfrm flipH="1">
              <a:off x="2683710" y="3326040"/>
              <a:ext cx="8676256" cy="539496"/>
            </a:xfrm>
            <a:prstGeom prst="rect">
              <a:avLst/>
            </a:prstGeom>
            <a:ln>
              <a:noFill/>
            </a:ln>
          </p:spPr>
          <p:txBody>
            <a:bodyPr wrap="square" lIns="91440" tIns="45720" rIns="91440" bIns="45720" anchor="t">
              <a:noAutofit/>
            </a:bodyPr>
            <a:lstStyle/>
            <a:p>
              <a:pPr>
                <a:lnSpc>
                  <a:spcPct val="150000"/>
                </a:lnSpc>
              </a:pPr>
              <a:r>
                <a:rPr lang="zh-CN" altLang="en-US" sz="1200" dirty="0" smtClean="0"/>
                <a:t>期货居间人是接受期货公司或投资者委托，为其提供订约机会的自然人或者法人。居间人不得存在获利保证、代理客户交易等禁止性行为。但在实践中，部分居间人为获取更高返佣报酬，会采取频繁喊单甚至代客理财、承诺获利保证等违规行为。期货公司一方面应加强居间人管理</a:t>
              </a:r>
              <a:r>
                <a:rPr lang="en-US" altLang="zh-CN" sz="1200" dirty="0" smtClean="0"/>
                <a:t>,</a:t>
              </a:r>
              <a:r>
                <a:rPr lang="zh-CN" altLang="en-US" sz="1200" dirty="0" smtClean="0"/>
                <a:t>规范居间行为，提高合规意识、诚信意识和专业素养。另一方面要加强投资者教育，引导投资者熟悉期货市场相关业务规，提升投资专业知识。</a:t>
              </a: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p:txBody>
        </p:sp>
      </p:gr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三、居间案例：居间人以对敲交易手段实施盗窃案</a:t>
            </a:r>
            <a:endParaRPr lang="zh-CN" altLang="en-US" dirty="0"/>
          </a:p>
        </p:txBody>
      </p:sp>
      <p:grpSp>
        <p:nvGrpSpPr>
          <p:cNvPr id="3" name="îŝḻîḋé"/>
          <p:cNvGrpSpPr/>
          <p:nvPr/>
        </p:nvGrpSpPr>
        <p:grpSpPr>
          <a:xfrm>
            <a:off x="537072" y="1165860"/>
            <a:ext cx="11087377" cy="4023360"/>
            <a:chOff x="2665713" y="2497728"/>
            <a:chExt cx="8694253" cy="1367808"/>
          </a:xfrm>
        </p:grpSpPr>
        <p:sp>
          <p:nvSpPr>
            <p:cNvPr id="5" name="îşḷíḍè">
              <a:extLst>
                <a:ext uri="{FF2B5EF4-FFF2-40B4-BE49-F238E27FC236}">
                  <a16:creationId xmlns:p14="http://schemas.microsoft.com/office/powerpoint/2010/main" xmlns:a16="http://schemas.microsoft.com/office/drawing/2014/main" xmlns="" id="{36F5AF5F-9F35-42C0-9073-E866A78AAAE1}"/>
                </a:ext>
              </a:extLst>
            </p:cNvPr>
            <p:cNvSpPr txBox="1"/>
            <p:nvPr/>
          </p:nvSpPr>
          <p:spPr>
            <a:xfrm flipH="1">
              <a:off x="2701563" y="2497728"/>
              <a:ext cx="1824699" cy="139251"/>
            </a:xfrm>
            <a:prstGeom prst="roundRect">
              <a:avLst/>
            </a:prstGeom>
            <a:noFill/>
            <a:effectLst/>
          </p:spPr>
          <p:txBody>
            <a:bodyPr wrap="square" rtlCol="0">
              <a:spAutoFit/>
            </a:bodyPr>
            <a:lstStyle>
              <a:defPPr>
                <a:defRPr lang="zh-CN"/>
              </a:defPPr>
              <a:lvl1pPr>
                <a:defRPr sz="3200" b="1" i="1">
                  <a:gradFill>
                    <a:gsLst>
                      <a:gs pos="0">
                        <a:schemeClr val="accent1">
                          <a:lumMod val="60000"/>
                          <a:lumOff val="40000"/>
                        </a:schemeClr>
                      </a:gs>
                      <a:gs pos="60000">
                        <a:schemeClr val="accent1"/>
                      </a:gs>
                    </a:gsLst>
                    <a:lin ang="2700000" scaled="0"/>
                  </a:gradFill>
                  <a:effectLst>
                    <a:outerShdw blurRad="76200" dist="50800" dir="5400000" algn="ctr" rotWithShape="0">
                      <a:schemeClr val="accent1">
                        <a:alpha val="20000"/>
                      </a:schemeClr>
                    </a:outerShdw>
                  </a:effectLs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zh-CN" altLang="en-US" sz="1800" i="0" dirty="0" smtClean="0">
                  <a:solidFill>
                    <a:schemeClr val="accent1"/>
                  </a:solidFill>
                </a:rPr>
                <a:t>案例</a:t>
              </a:r>
              <a:endParaRPr lang="en-US" altLang="zh-CN" sz="1800" i="0" dirty="0">
                <a:solidFill>
                  <a:schemeClr val="accent1"/>
                </a:solidFill>
              </a:endParaRPr>
            </a:p>
          </p:txBody>
        </p:sp>
        <p:sp>
          <p:nvSpPr>
            <p:cNvPr id="6" name="iṡḷîḓê">
              <a:extLst>
                <a:ext uri="{FF2B5EF4-FFF2-40B4-BE49-F238E27FC236}">
                  <a16:creationId xmlns:p14="http://schemas.microsoft.com/office/powerpoint/2010/main" xmlns:a16="http://schemas.microsoft.com/office/drawing/2014/main" xmlns="" id="{756128C2-92B6-4E42-A492-387A2EF3C0EB}"/>
                </a:ext>
              </a:extLst>
            </p:cNvPr>
            <p:cNvSpPr/>
            <p:nvPr/>
          </p:nvSpPr>
          <p:spPr>
            <a:xfrm flipH="1">
              <a:off x="2665713" y="2647109"/>
              <a:ext cx="8694146" cy="539496"/>
            </a:xfrm>
            <a:prstGeom prst="rect">
              <a:avLst/>
            </a:prstGeom>
            <a:ln>
              <a:noFill/>
            </a:ln>
          </p:spPr>
          <p:txBody>
            <a:bodyPr wrap="square" lIns="91440" tIns="45720" rIns="91440" bIns="45720" anchor="t">
              <a:noAutofit/>
            </a:bodyPr>
            <a:lstStyle/>
            <a:p>
              <a:pPr>
                <a:lnSpc>
                  <a:spcPct val="150000"/>
                </a:lnSpc>
              </a:pPr>
              <a:r>
                <a:rPr lang="zh-CN" altLang="en-US" sz="1200" dirty="0" smtClean="0"/>
                <a:t>甲某、乙某原是 </a:t>
              </a:r>
              <a:r>
                <a:rPr lang="en-US" altLang="zh-CN" sz="1200" dirty="0" smtClean="0"/>
                <a:t>A</a:t>
              </a:r>
              <a:r>
                <a:rPr lang="zh-CN" altLang="en-US" sz="1200" dirty="0" smtClean="0"/>
                <a:t>期货公司营业部的居间人，居间为该公司介绍期货投资客户。甲某根据其掌握的客户期货账户与密码之间对应的规律，窃取客户期货账户和密码，并指使乙某协助开立期货账户和银行账户，通过电脑操作，以其控制的期货账户低价买入期货合约后高价出售给窃取的客户账户，从中牟利共计人民币 </a:t>
              </a:r>
              <a:r>
                <a:rPr lang="en-US" altLang="zh-CN" sz="1200" dirty="0" smtClean="0"/>
                <a:t>103082</a:t>
              </a:r>
              <a:r>
                <a:rPr lang="zh-CN" altLang="en-US" sz="1200" dirty="0" smtClean="0"/>
                <a:t>元。</a:t>
              </a: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p:txBody>
        </p:sp>
        <p:sp>
          <p:nvSpPr>
            <p:cNvPr id="15" name="iṥḻíḓè">
              <a:extLst>
                <a:ext uri="{FF2B5EF4-FFF2-40B4-BE49-F238E27FC236}">
                  <a16:creationId xmlns:p14="http://schemas.microsoft.com/office/powerpoint/2010/main" xmlns:a16="http://schemas.microsoft.com/office/drawing/2014/main" xmlns="" id="{48B4BCBB-BDE0-4E34-9496-E5B4B405E379}"/>
                </a:ext>
              </a:extLst>
            </p:cNvPr>
            <p:cNvSpPr txBox="1"/>
            <p:nvPr/>
          </p:nvSpPr>
          <p:spPr>
            <a:xfrm flipH="1">
              <a:off x="2665821" y="3140425"/>
              <a:ext cx="1627917" cy="139251"/>
            </a:xfrm>
            <a:prstGeom prst="roundRect">
              <a:avLst/>
            </a:prstGeom>
            <a:noFill/>
            <a:effectLst/>
          </p:spPr>
          <p:txBody>
            <a:bodyPr wrap="square" rtlCol="0">
              <a:spAutoFit/>
            </a:bodyPr>
            <a:lstStyle>
              <a:defPPr>
                <a:defRPr lang="zh-CN"/>
              </a:defPPr>
              <a:lvl1pPr>
                <a:defRPr sz="3200" b="1" i="1">
                  <a:gradFill>
                    <a:gsLst>
                      <a:gs pos="0">
                        <a:schemeClr val="accent1">
                          <a:lumMod val="60000"/>
                          <a:lumOff val="40000"/>
                        </a:schemeClr>
                      </a:gs>
                      <a:gs pos="60000">
                        <a:schemeClr val="accent1"/>
                      </a:gs>
                    </a:gsLst>
                    <a:lin ang="2700000" scaled="0"/>
                  </a:gradFill>
                  <a:effectLst>
                    <a:outerShdw blurRad="76200" dist="50800" dir="5400000" algn="ctr" rotWithShape="0">
                      <a:schemeClr val="accent1">
                        <a:alpha val="20000"/>
                      </a:schemeClr>
                    </a:outerShdw>
                  </a:effectLs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zh-CN" altLang="en-US" sz="1800" i="0" dirty="0" smtClean="0">
                  <a:solidFill>
                    <a:schemeClr val="accent5"/>
                  </a:solidFill>
                  <a:effectLst>
                    <a:outerShdw blurRad="76200" dist="50800" dir="5400000" algn="ctr" rotWithShape="0">
                      <a:schemeClr val="accent5">
                        <a:alpha val="20000"/>
                      </a:schemeClr>
                    </a:outerShdw>
                  </a:effectLst>
                </a:rPr>
                <a:t>案件启示</a:t>
              </a:r>
              <a:endParaRPr lang="en-US" altLang="zh-CN" sz="1800" i="0" dirty="0" smtClean="0">
                <a:solidFill>
                  <a:schemeClr val="accent5"/>
                </a:solidFill>
                <a:effectLst>
                  <a:outerShdw blurRad="76200" dist="50800" dir="5400000" algn="ctr" rotWithShape="0">
                    <a:schemeClr val="accent5">
                      <a:alpha val="20000"/>
                    </a:schemeClr>
                  </a:outerShdw>
                </a:effectLst>
              </a:endParaRPr>
            </a:p>
          </p:txBody>
        </p:sp>
        <p:sp>
          <p:nvSpPr>
            <p:cNvPr id="16" name="îslïḓé">
              <a:extLst>
                <a:ext uri="{FF2B5EF4-FFF2-40B4-BE49-F238E27FC236}">
                  <a16:creationId xmlns:p14="http://schemas.microsoft.com/office/powerpoint/2010/main" xmlns:a16="http://schemas.microsoft.com/office/drawing/2014/main" xmlns="" id="{B7FED55B-BCAF-42CE-AA43-E04BAAD6B93C}"/>
                </a:ext>
              </a:extLst>
            </p:cNvPr>
            <p:cNvSpPr/>
            <p:nvPr/>
          </p:nvSpPr>
          <p:spPr>
            <a:xfrm flipH="1">
              <a:off x="2683710" y="3326040"/>
              <a:ext cx="8676256" cy="539496"/>
            </a:xfrm>
            <a:prstGeom prst="rect">
              <a:avLst/>
            </a:prstGeom>
            <a:ln>
              <a:noFill/>
            </a:ln>
          </p:spPr>
          <p:txBody>
            <a:bodyPr wrap="square" lIns="91440" tIns="45720" rIns="91440" bIns="45720" anchor="t">
              <a:noAutofit/>
            </a:bodyPr>
            <a:lstStyle/>
            <a:p>
              <a:pPr>
                <a:lnSpc>
                  <a:spcPct val="150000"/>
                </a:lnSpc>
              </a:pPr>
              <a:r>
                <a:rPr lang="zh-CN" altLang="en-US" sz="1200" dirty="0" smtClean="0"/>
                <a:t>为避免客户误将居间人视为期货公司员工，降低由此引发的表见代理法律风险，期货公司应做好居间人的信息公示工作，并将居间人的法律定义、身份信息和与期货公司之间的法律关系在经纪合同中明确载明，提请客户注意。同时，期货公司可通过定期化、常态化的客户回访，了解客户交易情况，及时发现居间人代客交易、控制客户账户、诱导客户进行不必要交易牟取返佣等违规行为。</a:t>
              </a: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a:p>
              <a:pPr>
                <a:lnSpc>
                  <a:spcPct val="150000"/>
                </a:lnSpc>
              </a:pPr>
              <a:endParaRPr lang="en-US" altLang="zh-CN" sz="1000" dirty="0"/>
            </a:p>
          </p:txBody>
        </p:sp>
      </p:gr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1"/>
          <p:cNvSpPr>
            <a:spLocks noGrp="1"/>
          </p:cNvSpPr>
          <p:nvPr>
            <p:ph type="title"/>
          </p:nvPr>
        </p:nvSpPr>
        <p:spPr>
          <a:xfrm>
            <a:off x="669925" y="365125"/>
            <a:ext cx="10850564" cy="663575"/>
          </a:xfrm>
        </p:spPr>
        <p:txBody>
          <a:bodyPr/>
          <a:lstStyle/>
          <a:p>
            <a:r>
              <a:rPr lang="zh-CN" altLang="en-US" dirty="0" smtClean="0"/>
              <a:t>四、常见问题</a:t>
            </a:r>
            <a:r>
              <a:rPr lang="en-US" altLang="zh-CN" dirty="0" smtClean="0"/>
              <a:t>-</a:t>
            </a:r>
            <a:r>
              <a:rPr lang="zh-CN" altLang="en-US" dirty="0" smtClean="0"/>
              <a:t>开户</a:t>
            </a:r>
            <a:endParaRPr lang="zh-CN" altLang="en-US" dirty="0"/>
          </a:p>
        </p:txBody>
      </p:sp>
      <p:pic>
        <p:nvPicPr>
          <p:cNvPr id="5" name="Picture 2" descr="C:\Users\Administrator\Desktop\手机开户图\五期开户云APP下载二维码.png"/>
          <p:cNvPicPr>
            <a:picLocks noChangeAspect="1" noChangeArrowheads="1"/>
          </p:cNvPicPr>
          <p:nvPr/>
        </p:nvPicPr>
        <p:blipFill>
          <a:blip r:embed="rId4"/>
          <a:srcRect/>
          <a:stretch>
            <a:fillRect/>
          </a:stretch>
        </p:blipFill>
        <p:spPr bwMode="auto">
          <a:xfrm>
            <a:off x="428627" y="2594587"/>
            <a:ext cx="1516554" cy="1531643"/>
          </a:xfrm>
          <a:prstGeom prst="rect">
            <a:avLst/>
          </a:prstGeom>
          <a:noFill/>
        </p:spPr>
      </p:pic>
      <p:pic>
        <p:nvPicPr>
          <p:cNvPr id="6" name="Picture 2" descr="C:\Users\Administrator\Desktop\QQ图片20200928161030_conew1.jpg"/>
          <p:cNvPicPr>
            <a:picLocks noChangeAspect="1" noChangeArrowheads="1"/>
          </p:cNvPicPr>
          <p:nvPr/>
        </p:nvPicPr>
        <p:blipFill>
          <a:blip r:embed="rId5"/>
          <a:srcRect/>
          <a:stretch>
            <a:fillRect/>
          </a:stretch>
        </p:blipFill>
        <p:spPr bwMode="auto">
          <a:xfrm>
            <a:off x="2847222" y="2708914"/>
            <a:ext cx="1473318" cy="1478197"/>
          </a:xfrm>
          <a:prstGeom prst="rect">
            <a:avLst/>
          </a:prstGeom>
          <a:noFill/>
        </p:spPr>
      </p:pic>
      <p:pic>
        <p:nvPicPr>
          <p:cNvPr id="7" name="图片 6" descr="C:\Users\HSPCAD~1\AppData\Local\Temp\WeChat Files\c00b8b5971cabaadafd5f3b01ce406d.png"/>
          <p:cNvPicPr/>
          <p:nvPr/>
        </p:nvPicPr>
        <p:blipFill>
          <a:blip r:embed="rId6" cstate="print"/>
          <a:stretch>
            <a:fillRect/>
          </a:stretch>
        </p:blipFill>
        <p:spPr bwMode="auto">
          <a:xfrm>
            <a:off x="5037770" y="1401102"/>
            <a:ext cx="1980250" cy="3273768"/>
          </a:xfrm>
          <a:prstGeom prst="rect">
            <a:avLst/>
          </a:prstGeom>
          <a:noFill/>
          <a:ln>
            <a:noFill/>
          </a:ln>
        </p:spPr>
      </p:pic>
      <p:pic>
        <p:nvPicPr>
          <p:cNvPr id="8" name="Picture 2" descr="C:\Users\Administrator\Desktop\4-B_conew1.jpg"/>
          <p:cNvPicPr>
            <a:picLocks noChangeAspect="1" noChangeArrowheads="1"/>
          </p:cNvPicPr>
          <p:nvPr/>
        </p:nvPicPr>
        <p:blipFill>
          <a:blip r:embed="rId7"/>
          <a:srcRect/>
          <a:stretch>
            <a:fillRect/>
          </a:stretch>
        </p:blipFill>
        <p:spPr bwMode="auto">
          <a:xfrm>
            <a:off x="8340138" y="1280160"/>
            <a:ext cx="1708688" cy="3429000"/>
          </a:xfrm>
          <a:prstGeom prst="rect">
            <a:avLst/>
          </a:prstGeom>
          <a:noFill/>
        </p:spPr>
      </p:pic>
      <p:sp>
        <p:nvSpPr>
          <p:cNvPr id="9" name="TextBox 8"/>
          <p:cNvSpPr txBox="1"/>
          <p:nvPr/>
        </p:nvSpPr>
        <p:spPr>
          <a:xfrm>
            <a:off x="397172" y="4649136"/>
            <a:ext cx="1705948" cy="523220"/>
          </a:xfrm>
          <a:prstGeom prst="rect">
            <a:avLst/>
          </a:prstGeom>
          <a:noFill/>
        </p:spPr>
        <p:txBody>
          <a:bodyPr wrap="square" rtlCol="0">
            <a:spAutoFit/>
          </a:bodyPr>
          <a:lstStyle/>
          <a:p>
            <a:r>
              <a:rPr lang="zh-CN" altLang="en-US" sz="1400" dirty="0" smtClean="0"/>
              <a:t>识别此二维码</a:t>
            </a:r>
            <a:endParaRPr lang="en-US" altLang="zh-CN" sz="1400" dirty="0" smtClean="0"/>
          </a:p>
          <a:p>
            <a:r>
              <a:rPr lang="zh-CN" altLang="en-US" sz="1400" dirty="0" smtClean="0"/>
              <a:t>下载期货开户云</a:t>
            </a:r>
            <a:endParaRPr lang="zh-CN" altLang="en-US" sz="1400" dirty="0"/>
          </a:p>
        </p:txBody>
      </p:sp>
      <p:sp>
        <p:nvSpPr>
          <p:cNvPr id="10" name="left-arrow_44765"/>
          <p:cNvSpPr>
            <a:spLocks noChangeAspect="1"/>
          </p:cNvSpPr>
          <p:nvPr/>
        </p:nvSpPr>
        <p:spPr bwMode="auto">
          <a:xfrm rot="10800000">
            <a:off x="2083112" y="3180382"/>
            <a:ext cx="752562" cy="495836"/>
          </a:xfrm>
          <a:custGeom>
            <a:avLst/>
            <a:gdLst>
              <a:gd name="T0" fmla="*/ 7028 w 7179"/>
              <a:gd name="T1" fmla="*/ 1678 h 5847"/>
              <a:gd name="T2" fmla="*/ 3336 w 7179"/>
              <a:gd name="T3" fmla="*/ 1678 h 5847"/>
              <a:gd name="T4" fmla="*/ 4693 w 7179"/>
              <a:gd name="T5" fmla="*/ 142 h 5847"/>
              <a:gd name="T6" fmla="*/ 4606 w 7179"/>
              <a:gd name="T7" fmla="*/ 0 h 5847"/>
              <a:gd name="T8" fmla="*/ 2606 w 7179"/>
              <a:gd name="T9" fmla="*/ 0 h 5847"/>
              <a:gd name="T10" fmla="*/ 2013 w 7179"/>
              <a:gd name="T11" fmla="*/ 549 h 5847"/>
              <a:gd name="T12" fmla="*/ 39 w 7179"/>
              <a:gd name="T13" fmla="*/ 2755 h 5847"/>
              <a:gd name="T14" fmla="*/ 39 w 7179"/>
              <a:gd name="T15" fmla="*/ 3039 h 5847"/>
              <a:gd name="T16" fmla="*/ 2377 w 7179"/>
              <a:gd name="T17" fmla="*/ 5705 h 5847"/>
              <a:gd name="T18" fmla="*/ 2606 w 7179"/>
              <a:gd name="T19" fmla="*/ 5847 h 5847"/>
              <a:gd name="T20" fmla="*/ 4606 w 7179"/>
              <a:gd name="T21" fmla="*/ 5847 h 5847"/>
              <a:gd name="T22" fmla="*/ 4693 w 7179"/>
              <a:gd name="T23" fmla="*/ 5705 h 5847"/>
              <a:gd name="T24" fmla="*/ 3377 w 7179"/>
              <a:gd name="T25" fmla="*/ 4180 h 5847"/>
              <a:gd name="T26" fmla="*/ 7028 w 7179"/>
              <a:gd name="T27" fmla="*/ 4180 h 5847"/>
              <a:gd name="T28" fmla="*/ 7179 w 7179"/>
              <a:gd name="T29" fmla="*/ 4030 h 5847"/>
              <a:gd name="T30" fmla="*/ 7179 w 7179"/>
              <a:gd name="T31" fmla="*/ 1829 h 5847"/>
              <a:gd name="T32" fmla="*/ 7028 w 7179"/>
              <a:gd name="T33" fmla="*/ 1678 h 5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179" h="5847">
                <a:moveTo>
                  <a:pt x="7028" y="1678"/>
                </a:moveTo>
                <a:lnTo>
                  <a:pt x="3336" y="1678"/>
                </a:lnTo>
                <a:lnTo>
                  <a:pt x="4693" y="142"/>
                </a:lnTo>
                <a:cubicBezTo>
                  <a:pt x="4732" y="63"/>
                  <a:pt x="4693" y="0"/>
                  <a:pt x="4606" y="0"/>
                </a:cubicBezTo>
                <a:lnTo>
                  <a:pt x="2606" y="0"/>
                </a:lnTo>
                <a:cubicBezTo>
                  <a:pt x="2406" y="0"/>
                  <a:pt x="2143" y="403"/>
                  <a:pt x="2013" y="549"/>
                </a:cubicBezTo>
                <a:cubicBezTo>
                  <a:pt x="1783" y="806"/>
                  <a:pt x="52" y="2730"/>
                  <a:pt x="39" y="2755"/>
                </a:cubicBezTo>
                <a:cubicBezTo>
                  <a:pt x="0" y="2833"/>
                  <a:pt x="0" y="2960"/>
                  <a:pt x="39" y="3039"/>
                </a:cubicBezTo>
                <a:lnTo>
                  <a:pt x="2377" y="5705"/>
                </a:lnTo>
                <a:cubicBezTo>
                  <a:pt x="2416" y="5783"/>
                  <a:pt x="2519" y="5847"/>
                  <a:pt x="2606" y="5847"/>
                </a:cubicBezTo>
                <a:lnTo>
                  <a:pt x="4606" y="5847"/>
                </a:lnTo>
                <a:cubicBezTo>
                  <a:pt x="4693" y="5847"/>
                  <a:pt x="4732" y="5783"/>
                  <a:pt x="4693" y="5705"/>
                </a:cubicBezTo>
                <a:lnTo>
                  <a:pt x="3377" y="4180"/>
                </a:lnTo>
                <a:lnTo>
                  <a:pt x="7028" y="4180"/>
                </a:lnTo>
                <a:cubicBezTo>
                  <a:pt x="7111" y="4180"/>
                  <a:pt x="7179" y="4113"/>
                  <a:pt x="7179" y="4030"/>
                </a:cubicBezTo>
                <a:lnTo>
                  <a:pt x="7179" y="1829"/>
                </a:lnTo>
                <a:cubicBezTo>
                  <a:pt x="7179" y="1746"/>
                  <a:pt x="7111" y="1678"/>
                  <a:pt x="7028" y="1678"/>
                </a:cubicBezTo>
                <a:close/>
              </a:path>
            </a:pathLst>
          </a:custGeom>
          <a:solidFill>
            <a:schemeClr val="accent1"/>
          </a:solidFill>
          <a:ln>
            <a:noFill/>
          </a:ln>
        </p:spPr>
      </p:sp>
      <p:sp>
        <p:nvSpPr>
          <p:cNvPr id="12" name="left-arrow_44765"/>
          <p:cNvSpPr>
            <a:spLocks noChangeAspect="1"/>
          </p:cNvSpPr>
          <p:nvPr/>
        </p:nvSpPr>
        <p:spPr bwMode="auto">
          <a:xfrm rot="10800000">
            <a:off x="4407212" y="3168952"/>
            <a:ext cx="752562" cy="495836"/>
          </a:xfrm>
          <a:custGeom>
            <a:avLst/>
            <a:gdLst>
              <a:gd name="T0" fmla="*/ 7028 w 7179"/>
              <a:gd name="T1" fmla="*/ 1678 h 5847"/>
              <a:gd name="T2" fmla="*/ 3336 w 7179"/>
              <a:gd name="T3" fmla="*/ 1678 h 5847"/>
              <a:gd name="T4" fmla="*/ 4693 w 7179"/>
              <a:gd name="T5" fmla="*/ 142 h 5847"/>
              <a:gd name="T6" fmla="*/ 4606 w 7179"/>
              <a:gd name="T7" fmla="*/ 0 h 5847"/>
              <a:gd name="T8" fmla="*/ 2606 w 7179"/>
              <a:gd name="T9" fmla="*/ 0 h 5847"/>
              <a:gd name="T10" fmla="*/ 2013 w 7179"/>
              <a:gd name="T11" fmla="*/ 549 h 5847"/>
              <a:gd name="T12" fmla="*/ 39 w 7179"/>
              <a:gd name="T13" fmla="*/ 2755 h 5847"/>
              <a:gd name="T14" fmla="*/ 39 w 7179"/>
              <a:gd name="T15" fmla="*/ 3039 h 5847"/>
              <a:gd name="T16" fmla="*/ 2377 w 7179"/>
              <a:gd name="T17" fmla="*/ 5705 h 5847"/>
              <a:gd name="T18" fmla="*/ 2606 w 7179"/>
              <a:gd name="T19" fmla="*/ 5847 h 5847"/>
              <a:gd name="T20" fmla="*/ 4606 w 7179"/>
              <a:gd name="T21" fmla="*/ 5847 h 5847"/>
              <a:gd name="T22" fmla="*/ 4693 w 7179"/>
              <a:gd name="T23" fmla="*/ 5705 h 5847"/>
              <a:gd name="T24" fmla="*/ 3377 w 7179"/>
              <a:gd name="T25" fmla="*/ 4180 h 5847"/>
              <a:gd name="T26" fmla="*/ 7028 w 7179"/>
              <a:gd name="T27" fmla="*/ 4180 h 5847"/>
              <a:gd name="T28" fmla="*/ 7179 w 7179"/>
              <a:gd name="T29" fmla="*/ 4030 h 5847"/>
              <a:gd name="T30" fmla="*/ 7179 w 7179"/>
              <a:gd name="T31" fmla="*/ 1829 h 5847"/>
              <a:gd name="T32" fmla="*/ 7028 w 7179"/>
              <a:gd name="T33" fmla="*/ 1678 h 5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179" h="5847">
                <a:moveTo>
                  <a:pt x="7028" y="1678"/>
                </a:moveTo>
                <a:lnTo>
                  <a:pt x="3336" y="1678"/>
                </a:lnTo>
                <a:lnTo>
                  <a:pt x="4693" y="142"/>
                </a:lnTo>
                <a:cubicBezTo>
                  <a:pt x="4732" y="63"/>
                  <a:pt x="4693" y="0"/>
                  <a:pt x="4606" y="0"/>
                </a:cubicBezTo>
                <a:lnTo>
                  <a:pt x="2606" y="0"/>
                </a:lnTo>
                <a:cubicBezTo>
                  <a:pt x="2406" y="0"/>
                  <a:pt x="2143" y="403"/>
                  <a:pt x="2013" y="549"/>
                </a:cubicBezTo>
                <a:cubicBezTo>
                  <a:pt x="1783" y="806"/>
                  <a:pt x="52" y="2730"/>
                  <a:pt x="39" y="2755"/>
                </a:cubicBezTo>
                <a:cubicBezTo>
                  <a:pt x="0" y="2833"/>
                  <a:pt x="0" y="2960"/>
                  <a:pt x="39" y="3039"/>
                </a:cubicBezTo>
                <a:lnTo>
                  <a:pt x="2377" y="5705"/>
                </a:lnTo>
                <a:cubicBezTo>
                  <a:pt x="2416" y="5783"/>
                  <a:pt x="2519" y="5847"/>
                  <a:pt x="2606" y="5847"/>
                </a:cubicBezTo>
                <a:lnTo>
                  <a:pt x="4606" y="5847"/>
                </a:lnTo>
                <a:cubicBezTo>
                  <a:pt x="4693" y="5847"/>
                  <a:pt x="4732" y="5783"/>
                  <a:pt x="4693" y="5705"/>
                </a:cubicBezTo>
                <a:lnTo>
                  <a:pt x="3377" y="4180"/>
                </a:lnTo>
                <a:lnTo>
                  <a:pt x="7028" y="4180"/>
                </a:lnTo>
                <a:cubicBezTo>
                  <a:pt x="7111" y="4180"/>
                  <a:pt x="7179" y="4113"/>
                  <a:pt x="7179" y="4030"/>
                </a:cubicBezTo>
                <a:lnTo>
                  <a:pt x="7179" y="1829"/>
                </a:lnTo>
                <a:cubicBezTo>
                  <a:pt x="7179" y="1746"/>
                  <a:pt x="7111" y="1678"/>
                  <a:pt x="7028" y="1678"/>
                </a:cubicBezTo>
                <a:close/>
              </a:path>
            </a:pathLst>
          </a:custGeom>
          <a:solidFill>
            <a:schemeClr val="accent1"/>
          </a:solidFill>
          <a:ln>
            <a:noFill/>
          </a:ln>
        </p:spPr>
      </p:sp>
      <p:sp>
        <p:nvSpPr>
          <p:cNvPr id="13" name="TextBox 12"/>
          <p:cNvSpPr txBox="1"/>
          <p:nvPr/>
        </p:nvSpPr>
        <p:spPr>
          <a:xfrm>
            <a:off x="5213012" y="4847256"/>
            <a:ext cx="1705948" cy="307777"/>
          </a:xfrm>
          <a:prstGeom prst="rect">
            <a:avLst/>
          </a:prstGeom>
          <a:noFill/>
        </p:spPr>
        <p:txBody>
          <a:bodyPr wrap="square" rtlCol="0">
            <a:spAutoFit/>
          </a:bodyPr>
          <a:lstStyle/>
          <a:p>
            <a:r>
              <a:rPr lang="zh-CN" altLang="en-US" sz="1400" dirty="0" smtClean="0"/>
              <a:t>公司编码为</a:t>
            </a:r>
            <a:r>
              <a:rPr lang="en-US" altLang="zh-CN" sz="1400" dirty="0" smtClean="0"/>
              <a:t>0056</a:t>
            </a:r>
            <a:endParaRPr lang="zh-CN" altLang="en-US" sz="1400" dirty="0"/>
          </a:p>
        </p:txBody>
      </p:sp>
      <p:sp>
        <p:nvSpPr>
          <p:cNvPr id="14" name="left-arrow_44765"/>
          <p:cNvSpPr>
            <a:spLocks noChangeAspect="1"/>
          </p:cNvSpPr>
          <p:nvPr/>
        </p:nvSpPr>
        <p:spPr bwMode="auto">
          <a:xfrm rot="10800000">
            <a:off x="7302812" y="3168952"/>
            <a:ext cx="752562" cy="495836"/>
          </a:xfrm>
          <a:custGeom>
            <a:avLst/>
            <a:gdLst>
              <a:gd name="T0" fmla="*/ 7028 w 7179"/>
              <a:gd name="T1" fmla="*/ 1678 h 5847"/>
              <a:gd name="T2" fmla="*/ 3336 w 7179"/>
              <a:gd name="T3" fmla="*/ 1678 h 5847"/>
              <a:gd name="T4" fmla="*/ 4693 w 7179"/>
              <a:gd name="T5" fmla="*/ 142 h 5847"/>
              <a:gd name="T6" fmla="*/ 4606 w 7179"/>
              <a:gd name="T7" fmla="*/ 0 h 5847"/>
              <a:gd name="T8" fmla="*/ 2606 w 7179"/>
              <a:gd name="T9" fmla="*/ 0 h 5847"/>
              <a:gd name="T10" fmla="*/ 2013 w 7179"/>
              <a:gd name="T11" fmla="*/ 549 h 5847"/>
              <a:gd name="T12" fmla="*/ 39 w 7179"/>
              <a:gd name="T13" fmla="*/ 2755 h 5847"/>
              <a:gd name="T14" fmla="*/ 39 w 7179"/>
              <a:gd name="T15" fmla="*/ 3039 h 5847"/>
              <a:gd name="T16" fmla="*/ 2377 w 7179"/>
              <a:gd name="T17" fmla="*/ 5705 h 5847"/>
              <a:gd name="T18" fmla="*/ 2606 w 7179"/>
              <a:gd name="T19" fmla="*/ 5847 h 5847"/>
              <a:gd name="T20" fmla="*/ 4606 w 7179"/>
              <a:gd name="T21" fmla="*/ 5847 h 5847"/>
              <a:gd name="T22" fmla="*/ 4693 w 7179"/>
              <a:gd name="T23" fmla="*/ 5705 h 5847"/>
              <a:gd name="T24" fmla="*/ 3377 w 7179"/>
              <a:gd name="T25" fmla="*/ 4180 h 5847"/>
              <a:gd name="T26" fmla="*/ 7028 w 7179"/>
              <a:gd name="T27" fmla="*/ 4180 h 5847"/>
              <a:gd name="T28" fmla="*/ 7179 w 7179"/>
              <a:gd name="T29" fmla="*/ 4030 h 5847"/>
              <a:gd name="T30" fmla="*/ 7179 w 7179"/>
              <a:gd name="T31" fmla="*/ 1829 h 5847"/>
              <a:gd name="T32" fmla="*/ 7028 w 7179"/>
              <a:gd name="T33" fmla="*/ 1678 h 5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179" h="5847">
                <a:moveTo>
                  <a:pt x="7028" y="1678"/>
                </a:moveTo>
                <a:lnTo>
                  <a:pt x="3336" y="1678"/>
                </a:lnTo>
                <a:lnTo>
                  <a:pt x="4693" y="142"/>
                </a:lnTo>
                <a:cubicBezTo>
                  <a:pt x="4732" y="63"/>
                  <a:pt x="4693" y="0"/>
                  <a:pt x="4606" y="0"/>
                </a:cubicBezTo>
                <a:lnTo>
                  <a:pt x="2606" y="0"/>
                </a:lnTo>
                <a:cubicBezTo>
                  <a:pt x="2406" y="0"/>
                  <a:pt x="2143" y="403"/>
                  <a:pt x="2013" y="549"/>
                </a:cubicBezTo>
                <a:cubicBezTo>
                  <a:pt x="1783" y="806"/>
                  <a:pt x="52" y="2730"/>
                  <a:pt x="39" y="2755"/>
                </a:cubicBezTo>
                <a:cubicBezTo>
                  <a:pt x="0" y="2833"/>
                  <a:pt x="0" y="2960"/>
                  <a:pt x="39" y="3039"/>
                </a:cubicBezTo>
                <a:lnTo>
                  <a:pt x="2377" y="5705"/>
                </a:lnTo>
                <a:cubicBezTo>
                  <a:pt x="2416" y="5783"/>
                  <a:pt x="2519" y="5847"/>
                  <a:pt x="2606" y="5847"/>
                </a:cubicBezTo>
                <a:lnTo>
                  <a:pt x="4606" y="5847"/>
                </a:lnTo>
                <a:cubicBezTo>
                  <a:pt x="4693" y="5847"/>
                  <a:pt x="4732" y="5783"/>
                  <a:pt x="4693" y="5705"/>
                </a:cubicBezTo>
                <a:lnTo>
                  <a:pt x="3377" y="4180"/>
                </a:lnTo>
                <a:lnTo>
                  <a:pt x="7028" y="4180"/>
                </a:lnTo>
                <a:cubicBezTo>
                  <a:pt x="7111" y="4180"/>
                  <a:pt x="7179" y="4113"/>
                  <a:pt x="7179" y="4030"/>
                </a:cubicBezTo>
                <a:lnTo>
                  <a:pt x="7179" y="1829"/>
                </a:lnTo>
                <a:cubicBezTo>
                  <a:pt x="7179" y="1746"/>
                  <a:pt x="7111" y="1678"/>
                  <a:pt x="7028" y="1678"/>
                </a:cubicBezTo>
                <a:close/>
              </a:path>
            </a:pathLst>
          </a:custGeom>
          <a:solidFill>
            <a:schemeClr val="accent1"/>
          </a:solidFill>
          <a:ln>
            <a:noFill/>
          </a:ln>
        </p:spPr>
      </p:sp>
      <p:sp>
        <p:nvSpPr>
          <p:cNvPr id="15" name="TextBox 14"/>
          <p:cNvSpPr txBox="1"/>
          <p:nvPr/>
        </p:nvSpPr>
        <p:spPr>
          <a:xfrm>
            <a:off x="8440082" y="4908216"/>
            <a:ext cx="2029798" cy="307777"/>
          </a:xfrm>
          <a:prstGeom prst="rect">
            <a:avLst/>
          </a:prstGeom>
          <a:noFill/>
        </p:spPr>
        <p:txBody>
          <a:bodyPr wrap="square" rtlCol="0">
            <a:spAutoFit/>
          </a:bodyPr>
          <a:lstStyle/>
          <a:p>
            <a:r>
              <a:rPr lang="zh-CN" altLang="en-US" sz="1400" dirty="0" smtClean="0"/>
              <a:t>推荐人在此页面填入</a:t>
            </a:r>
            <a:endParaRPr lang="zh-CN" altLang="en-US" sz="1400" dirty="0"/>
          </a:p>
        </p:txBody>
      </p:sp>
    </p:spTree>
    <p:custDataLst>
      <p:tags r:id="rId1"/>
    </p:custDataLst>
    <p:extLst>
      <p:ext uri="{BB962C8B-B14F-4D97-AF65-F5344CB8AC3E}">
        <p14:creationId xmlns:p14="http://schemas.microsoft.com/office/powerpoint/2010/main" xmlns="" val="1697370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1"/>
          <p:cNvSpPr>
            <a:spLocks noGrp="1"/>
          </p:cNvSpPr>
          <p:nvPr>
            <p:ph type="title"/>
          </p:nvPr>
        </p:nvSpPr>
        <p:spPr>
          <a:xfrm>
            <a:off x="669925" y="365125"/>
            <a:ext cx="10850564" cy="663575"/>
          </a:xfrm>
        </p:spPr>
        <p:txBody>
          <a:bodyPr/>
          <a:lstStyle/>
          <a:p>
            <a:r>
              <a:rPr lang="zh-CN" altLang="en-US" dirty="0" smtClean="0"/>
              <a:t>四、常见问题</a:t>
            </a:r>
            <a:r>
              <a:rPr lang="en-US" altLang="zh-CN" dirty="0" smtClean="0"/>
              <a:t>-</a:t>
            </a:r>
            <a:r>
              <a:rPr lang="zh-CN" altLang="en-US" dirty="0" smtClean="0"/>
              <a:t>华融期货交易软件</a:t>
            </a:r>
            <a:endParaRPr lang="zh-CN" altLang="en-US" dirty="0"/>
          </a:p>
        </p:txBody>
      </p:sp>
      <p:graphicFrame>
        <p:nvGraphicFramePr>
          <p:cNvPr id="4" name="表格 3"/>
          <p:cNvGraphicFramePr>
            <a:graphicFrameLocks noGrp="1"/>
          </p:cNvGraphicFramePr>
          <p:nvPr/>
        </p:nvGraphicFramePr>
        <p:xfrm>
          <a:off x="777240" y="1257299"/>
          <a:ext cx="10904220" cy="4514850"/>
        </p:xfrm>
        <a:graphic>
          <a:graphicData uri="http://schemas.openxmlformats.org/drawingml/2006/table">
            <a:tbl>
              <a:tblPr/>
              <a:tblGrid>
                <a:gridCol w="1490704"/>
                <a:gridCol w="3643943"/>
                <a:gridCol w="3119434"/>
                <a:gridCol w="2650139"/>
              </a:tblGrid>
              <a:tr h="150497">
                <a:tc>
                  <a:txBody>
                    <a:bodyPr/>
                    <a:lstStyle/>
                    <a:p>
                      <a:pPr algn="ctr" fontAlgn="ctr"/>
                      <a:r>
                        <a:rPr lang="zh-CN" altLang="en-US" sz="800" b="1" i="0" u="none" strike="noStrike" dirty="0">
                          <a:solidFill>
                            <a:srgbClr val="000000"/>
                          </a:solidFill>
                          <a:latin typeface="宋体"/>
                        </a:rPr>
                        <a:t>交易软件</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zh-CN" altLang="en-US" sz="800" b="1" i="0" u="none" strike="noStrike" dirty="0">
                          <a:solidFill>
                            <a:srgbClr val="000000"/>
                          </a:solidFill>
                          <a:latin typeface="宋体"/>
                        </a:rPr>
                        <a:t>简介</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zh-CN" altLang="en-US" sz="800" b="1" i="0" u="none" strike="noStrike" dirty="0">
                          <a:solidFill>
                            <a:srgbClr val="000000"/>
                          </a:solidFill>
                          <a:latin typeface="宋体"/>
                        </a:rPr>
                        <a:t>优点</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zh-CN" altLang="en-US" sz="800" b="1" i="0" u="none" strike="noStrike" dirty="0">
                          <a:solidFill>
                            <a:srgbClr val="000000"/>
                          </a:solidFill>
                          <a:latin typeface="宋体"/>
                        </a:rPr>
                        <a:t>缺点</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642730">
                <a:tc>
                  <a:txBody>
                    <a:bodyPr/>
                    <a:lstStyle/>
                    <a:p>
                      <a:pPr algn="l" fontAlgn="ctr"/>
                      <a:r>
                        <a:rPr lang="zh-CN" altLang="en-US" sz="1200" b="0" i="0" u="none" strike="noStrike">
                          <a:solidFill>
                            <a:srgbClr val="000000"/>
                          </a:solidFill>
                          <a:latin typeface="宋体"/>
                        </a:rPr>
                        <a:t>博易大师云交易版</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支持国内、国际期货、金融指数、外汇、期权等市场的实时行情及图表显示，支持</a:t>
                      </a:r>
                      <a:r>
                        <a:rPr lang="en-US" altLang="zh-CN" sz="1200" b="0" i="0" u="none" strike="noStrike">
                          <a:solidFill>
                            <a:srgbClr val="000000"/>
                          </a:solidFill>
                          <a:latin typeface="宋体"/>
                        </a:rPr>
                        <a:t>24</a:t>
                      </a:r>
                      <a:r>
                        <a:rPr lang="zh-CN" altLang="en-US" sz="1200" b="0" i="0" u="none" strike="noStrike">
                          <a:solidFill>
                            <a:srgbClr val="000000"/>
                          </a:solidFill>
                          <a:latin typeface="宋体"/>
                        </a:rPr>
                        <a:t>小时全球品种看盘需求</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CN" sz="1200" b="0" i="0" u="none" strike="noStrike">
                          <a:solidFill>
                            <a:srgbClr val="000000"/>
                          </a:solidFill>
                          <a:latin typeface="宋体"/>
                        </a:rPr>
                        <a:t>1.</a:t>
                      </a:r>
                      <a:r>
                        <a:rPr lang="zh-CN" altLang="en-US" sz="1200" b="0" i="0" u="none" strike="noStrike">
                          <a:solidFill>
                            <a:srgbClr val="000000"/>
                          </a:solidFill>
                          <a:latin typeface="宋体"/>
                        </a:rPr>
                        <a:t>所有外盘行情均免费提供</a:t>
                      </a:r>
                      <a:r>
                        <a:rPr lang="en-US" altLang="zh-CN" sz="1200" b="0" i="0" u="none" strike="noStrike">
                          <a:solidFill>
                            <a:srgbClr val="000000"/>
                          </a:solidFill>
                          <a:latin typeface="宋体"/>
                        </a:rPr>
                        <a:t>2.</a:t>
                      </a:r>
                      <a:r>
                        <a:rPr lang="zh-CN" altLang="en-US" sz="1200" b="0" i="0" u="none" strike="noStrike">
                          <a:solidFill>
                            <a:srgbClr val="000000"/>
                          </a:solidFill>
                          <a:latin typeface="宋体"/>
                        </a:rPr>
                        <a:t>经典界面简洁明了，适合期货市场新手入门</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条件单、盈损单须保证客户端处于工作状态；</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2730">
                <a:tc>
                  <a:txBody>
                    <a:bodyPr/>
                    <a:lstStyle/>
                    <a:p>
                      <a:pPr algn="l" fontAlgn="ctr"/>
                      <a:r>
                        <a:rPr lang="zh-CN" altLang="en-US" sz="1200" b="0" i="0" u="none" strike="noStrike">
                          <a:solidFill>
                            <a:srgbClr val="000000"/>
                          </a:solidFill>
                          <a:latin typeface="宋体"/>
                        </a:rPr>
                        <a:t>快期</a:t>
                      </a:r>
                      <a:r>
                        <a:rPr lang="en-US" sz="1200" b="0" i="0" u="none" strike="noStrike">
                          <a:solidFill>
                            <a:srgbClr val="000000"/>
                          </a:solidFill>
                          <a:latin typeface="宋体"/>
                        </a:rPr>
                        <a:t>V2</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多种快速下单方法，适应性强，界面自由，全界面实时刷新，多窗口监控，国内首创自动开平</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操作方便，流畅，简单</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dirty="0">
                          <a:solidFill>
                            <a:srgbClr val="000000"/>
                          </a:solidFill>
                          <a:latin typeface="宋体"/>
                        </a:rPr>
                        <a:t>没有行情分析功能</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2730">
                <a:tc>
                  <a:txBody>
                    <a:bodyPr/>
                    <a:lstStyle/>
                    <a:p>
                      <a:pPr algn="l" fontAlgn="ctr"/>
                      <a:r>
                        <a:rPr lang="zh-CN" altLang="en-US" sz="1200" b="0" i="0" u="none" strike="noStrike">
                          <a:solidFill>
                            <a:srgbClr val="000000"/>
                          </a:solidFill>
                          <a:latin typeface="宋体"/>
                        </a:rPr>
                        <a:t>快期</a:t>
                      </a:r>
                      <a:r>
                        <a:rPr lang="en-US" sz="1200" b="0" i="0" u="none" strike="noStrike">
                          <a:solidFill>
                            <a:srgbClr val="000000"/>
                          </a:solidFill>
                          <a:latin typeface="宋体"/>
                        </a:rPr>
                        <a:t>V3</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信易科技推出的一款涵盖行情和交易的期货交易系统，支持多界面同时显示与自由切换和全行情数据。</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所有板块均可定制，适合多屏幕，适合有一定期货经验的客户使用</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dirty="0">
                          <a:solidFill>
                            <a:srgbClr val="000000"/>
                          </a:solidFill>
                          <a:latin typeface="宋体"/>
                        </a:rPr>
                        <a:t>不支持外盘行情</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2730">
                <a:tc>
                  <a:txBody>
                    <a:bodyPr/>
                    <a:lstStyle/>
                    <a:p>
                      <a:pPr algn="l" fontAlgn="ctr"/>
                      <a:r>
                        <a:rPr lang="zh-CN" altLang="en-US" sz="1200" b="0" i="0" u="none" strike="noStrike">
                          <a:solidFill>
                            <a:srgbClr val="000000"/>
                          </a:solidFill>
                          <a:latin typeface="宋体"/>
                        </a:rPr>
                        <a:t>文华赢顺</a:t>
                      </a:r>
                      <a:r>
                        <a:rPr lang="en-US" sz="1200" b="0" i="0" u="none" strike="noStrike">
                          <a:solidFill>
                            <a:srgbClr val="000000"/>
                          </a:solidFill>
                          <a:latin typeface="宋体"/>
                        </a:rPr>
                        <a:t>WH6</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国内期货市场主流期货软件之一，集行情、分析、下单为一身，操作特点追求简洁、高速、方便</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CN" sz="1200" b="0" i="0" u="none" strike="noStrike">
                          <a:solidFill>
                            <a:srgbClr val="000000"/>
                          </a:solidFill>
                          <a:latin typeface="宋体"/>
                        </a:rPr>
                        <a:t>1.</a:t>
                      </a:r>
                      <a:r>
                        <a:rPr lang="zh-CN" altLang="en-US" sz="1200" b="0" i="0" u="none" strike="noStrike">
                          <a:solidFill>
                            <a:srgbClr val="000000"/>
                          </a:solidFill>
                          <a:latin typeface="宋体"/>
                        </a:rPr>
                        <a:t>支持云条件单功能</a:t>
                      </a:r>
                      <a:r>
                        <a:rPr lang="en-US" altLang="zh-CN" sz="1200" b="0" i="0" u="none" strike="noStrike">
                          <a:solidFill>
                            <a:srgbClr val="000000"/>
                          </a:solidFill>
                          <a:latin typeface="宋体"/>
                        </a:rPr>
                        <a:t>2.</a:t>
                      </a:r>
                      <a:r>
                        <a:rPr lang="zh-CN" altLang="en-US" sz="1200" b="0" i="0" u="none" strike="noStrike">
                          <a:solidFill>
                            <a:srgbClr val="000000"/>
                          </a:solidFill>
                          <a:latin typeface="宋体"/>
                        </a:rPr>
                        <a:t>独有文华商品指数</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CN" sz="1200" b="0" i="0" u="none" strike="noStrike">
                          <a:solidFill>
                            <a:srgbClr val="000000"/>
                          </a:solidFill>
                          <a:latin typeface="宋体"/>
                        </a:rPr>
                        <a:t>1.</a:t>
                      </a:r>
                      <a:r>
                        <a:rPr lang="zh-CN" altLang="en-US" sz="1200" b="0" i="0" u="none" strike="noStrike">
                          <a:solidFill>
                            <a:srgbClr val="000000"/>
                          </a:solidFill>
                          <a:latin typeface="宋体"/>
                        </a:rPr>
                        <a:t>不支持盘后查询功能</a:t>
                      </a:r>
                      <a:r>
                        <a:rPr lang="en-US" altLang="zh-CN" sz="1200" b="0" i="0" u="none" strike="noStrike">
                          <a:solidFill>
                            <a:srgbClr val="000000"/>
                          </a:solidFill>
                          <a:latin typeface="宋体"/>
                        </a:rPr>
                        <a:t>2.</a:t>
                      </a:r>
                      <a:r>
                        <a:rPr lang="zh-CN" altLang="en-US" sz="1200" b="0" i="0" u="none" strike="noStrike">
                          <a:solidFill>
                            <a:srgbClr val="000000"/>
                          </a:solidFill>
                          <a:latin typeface="宋体"/>
                        </a:rPr>
                        <a:t>云条件单由文华公司维护，存在一定风险</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7811">
                <a:tc>
                  <a:txBody>
                    <a:bodyPr/>
                    <a:lstStyle/>
                    <a:p>
                      <a:pPr algn="l" fontAlgn="ctr"/>
                      <a:r>
                        <a:rPr lang="zh-CN" altLang="en-US" sz="1200" b="0" i="0" u="none" strike="noStrike" dirty="0">
                          <a:solidFill>
                            <a:srgbClr val="000000"/>
                          </a:solidFill>
                          <a:latin typeface="宋体"/>
                        </a:rPr>
                        <a:t>博易</a:t>
                      </a:r>
                      <a:r>
                        <a:rPr lang="en-US" sz="1200" b="0" i="0" u="none" strike="noStrike" dirty="0">
                          <a:solidFill>
                            <a:srgbClr val="000000"/>
                          </a:solidFill>
                          <a:latin typeface="宋体"/>
                        </a:rPr>
                        <a:t>APP</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提供专业期货行情、交易、资讯等移动端综合金融服务</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免费软件，支持云条件但、云止盈止损功能</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易用性不如文华随身行</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7811">
                <a:tc>
                  <a:txBody>
                    <a:bodyPr/>
                    <a:lstStyle/>
                    <a:p>
                      <a:pPr algn="l" fontAlgn="ctr"/>
                      <a:r>
                        <a:rPr lang="zh-CN" altLang="en-US" sz="1200" b="0" i="0" u="none" strike="noStrike">
                          <a:solidFill>
                            <a:srgbClr val="000000"/>
                          </a:solidFill>
                          <a:latin typeface="宋体"/>
                        </a:rPr>
                        <a:t>易星</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集行情分析，多样化交易及咨询扩展等于一体的新一代交易综合性</a:t>
                      </a:r>
                      <a:r>
                        <a:rPr lang="en-US" altLang="zh-CN" sz="1200" b="0" i="0" u="none" strike="noStrike">
                          <a:solidFill>
                            <a:srgbClr val="000000"/>
                          </a:solidFill>
                          <a:latin typeface="宋体"/>
                        </a:rPr>
                        <a:t>APP</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免费软件，同时免费提供上期所、郑商所五档行情，提供正版授权的外盘行情</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　</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7811">
                <a:tc>
                  <a:txBody>
                    <a:bodyPr/>
                    <a:lstStyle/>
                    <a:p>
                      <a:pPr algn="l" fontAlgn="ctr"/>
                      <a:r>
                        <a:rPr lang="zh-CN" altLang="en-US" sz="1200" b="0" i="0" u="none" strike="noStrike">
                          <a:solidFill>
                            <a:srgbClr val="000000"/>
                          </a:solidFill>
                          <a:latin typeface="宋体"/>
                        </a:rPr>
                        <a:t>文华随身行</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提供国内四家期货交易所的实时行情，以及基本的图表分析功能</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solidFill>
                            <a:srgbClr val="000000"/>
                          </a:solidFill>
                          <a:latin typeface="宋体"/>
                        </a:rPr>
                        <a:t>简洁易用，集行情、交易、云端条件单为一体</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CN" sz="1200" b="0" i="0" u="none" strike="noStrike" dirty="0">
                          <a:solidFill>
                            <a:srgbClr val="000000"/>
                          </a:solidFill>
                          <a:latin typeface="宋体"/>
                        </a:rPr>
                        <a:t>1.</a:t>
                      </a:r>
                      <a:r>
                        <a:rPr lang="zh-CN" altLang="en-US" sz="1200" b="0" i="0" u="none" strike="noStrike" dirty="0">
                          <a:solidFill>
                            <a:srgbClr val="000000"/>
                          </a:solidFill>
                          <a:latin typeface="宋体"/>
                        </a:rPr>
                        <a:t>付费软件</a:t>
                      </a:r>
                      <a:r>
                        <a:rPr lang="en-US" altLang="zh-CN" sz="1200" b="0" i="0" u="none" strike="noStrike" dirty="0">
                          <a:solidFill>
                            <a:srgbClr val="000000"/>
                          </a:solidFill>
                          <a:latin typeface="宋体"/>
                        </a:rPr>
                        <a:t>2.</a:t>
                      </a:r>
                      <a:r>
                        <a:rPr lang="zh-CN" altLang="en-US" sz="1200" b="0" i="0" u="none" strike="noStrike" dirty="0">
                          <a:solidFill>
                            <a:srgbClr val="000000"/>
                          </a:solidFill>
                          <a:latin typeface="宋体"/>
                        </a:rPr>
                        <a:t>不支持盘后查询</a:t>
                      </a:r>
                    </a:p>
                  </a:txBody>
                  <a:tcPr marL="7181" marR="7181" marT="7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ustDataLst>
      <p:tags r:id="rId1"/>
    </p:custDataLst>
    <p:extLst>
      <p:ext uri="{BB962C8B-B14F-4D97-AF65-F5344CB8AC3E}">
        <p14:creationId xmlns:p14="http://schemas.microsoft.com/office/powerpoint/2010/main" xmlns="" val="1697370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725930" y="1223010"/>
            <a:ext cx="8446770" cy="4524315"/>
          </a:xfrm>
          <a:prstGeom prst="rect">
            <a:avLst/>
          </a:prstGeom>
          <a:noFill/>
        </p:spPr>
        <p:txBody>
          <a:bodyPr wrap="square" rtlCol="0">
            <a:spAutoFit/>
          </a:bodyPr>
          <a:lstStyle/>
          <a:p>
            <a:r>
              <a:rPr lang="zh-CN" altLang="en-US" sz="1200" dirty="0" smtClean="0"/>
              <a:t>（一）起草背景：各地管理标准和尺度不一致。期货行业居间人实际存在的乱象和不规范问题，协会制定了全国统一的自律管理规则，吧居间人纳入自律管理范围，厘清居间合作边界。</a:t>
            </a:r>
            <a:endParaRPr lang="en-US" altLang="zh-CN" sz="1200" dirty="0" smtClean="0"/>
          </a:p>
          <a:p>
            <a:endParaRPr lang="en-US" altLang="zh-CN" sz="1200" dirty="0" smtClean="0"/>
          </a:p>
          <a:p>
            <a:endParaRPr lang="en-US" altLang="zh-CN" sz="1200" dirty="0" smtClean="0"/>
          </a:p>
          <a:p>
            <a:endParaRPr lang="zh-CN" altLang="en-US" sz="1200" dirty="0" smtClean="0"/>
          </a:p>
          <a:p>
            <a:r>
              <a:rPr lang="zh-CN" altLang="en-US" sz="1200" dirty="0" smtClean="0"/>
              <a:t>（二）指导思想和原则。</a:t>
            </a:r>
            <a:endParaRPr lang="en-US" altLang="zh-CN" sz="1200" dirty="0" smtClean="0"/>
          </a:p>
          <a:p>
            <a:r>
              <a:rPr lang="zh-CN" altLang="en-US" sz="1200" dirty="0" smtClean="0"/>
              <a:t>指导思想：全面贯彻党的十九大明确提出的</a:t>
            </a:r>
            <a:r>
              <a:rPr lang="en-US" sz="1200" dirty="0" smtClean="0"/>
              <a:t>“</a:t>
            </a:r>
            <a:r>
              <a:rPr lang="zh-CN" altLang="en-US" sz="1200" dirty="0" smtClean="0"/>
              <a:t>必须坚持以人民为中心的发展思想</a:t>
            </a:r>
            <a:r>
              <a:rPr lang="en-US" sz="1200" dirty="0" smtClean="0"/>
              <a:t>”</a:t>
            </a:r>
            <a:r>
              <a:rPr lang="zh-CN" altLang="en-US" sz="1200" dirty="0" smtClean="0"/>
              <a:t>， 坚持稳中求进工 作总基调，坚持</a:t>
            </a:r>
            <a:r>
              <a:rPr lang="en-US" sz="1200" dirty="0" smtClean="0"/>
              <a:t>“</a:t>
            </a:r>
            <a:r>
              <a:rPr lang="zh-CN" altLang="en-US" sz="1200" dirty="0" smtClean="0"/>
              <a:t>四个敬畏、一个合力</a:t>
            </a:r>
            <a:r>
              <a:rPr lang="en-US" sz="1200" dirty="0" smtClean="0"/>
              <a:t>”</a:t>
            </a:r>
            <a:r>
              <a:rPr lang="zh-CN" altLang="en-US" sz="1200" dirty="0" smtClean="0"/>
              <a:t>，以保护投资者合法权 益为出发点和落脚点，建立以信义义务为核心的市场环境，通过 明确标准、制定规范、严格管理，要求期货公司及居间人忠实于 投资者利益、恪尽勤勉与服务责任，为营造公开、公平、公正的经营环境提供制度保障。</a:t>
            </a:r>
          </a:p>
          <a:p>
            <a:r>
              <a:rPr lang="zh-CN" altLang="en-US" sz="1200" dirty="0" smtClean="0"/>
              <a:t>基本原则：尊重现状，摸清底数， 问题导向，数据依托，规范管理</a:t>
            </a:r>
            <a:r>
              <a:rPr lang="en-US" sz="1200" dirty="0" smtClean="0"/>
              <a:t>”</a:t>
            </a:r>
            <a:endParaRPr lang="zh-CN" altLang="en-US" sz="1200" dirty="0" smtClean="0"/>
          </a:p>
          <a:p>
            <a:endParaRPr lang="en-US" altLang="zh-CN" sz="1200" dirty="0" smtClean="0"/>
          </a:p>
          <a:p>
            <a:r>
              <a:rPr lang="zh-CN" altLang="en-US" sz="1200" dirty="0" smtClean="0"/>
              <a:t>（三）主要内容： </a:t>
            </a:r>
            <a:r>
              <a:rPr lang="en-US" altLang="zh-CN" sz="1200" dirty="0" smtClean="0"/>
              <a:t>1</a:t>
            </a:r>
            <a:r>
              <a:rPr lang="zh-CN" altLang="en-US" sz="1200" dirty="0" smtClean="0"/>
              <a:t>、明确居间人定义，规范居间人资质条件。</a:t>
            </a:r>
            <a:r>
              <a:rPr lang="en-US" altLang="zh-CN" sz="1200" dirty="0" smtClean="0"/>
              <a:t>2</a:t>
            </a:r>
            <a:r>
              <a:rPr lang="zh-CN" altLang="en-US" sz="1200" dirty="0" smtClean="0"/>
              <a:t>、突出信义义务，保护投资者合法权益。</a:t>
            </a:r>
            <a:r>
              <a:rPr lang="en-US" altLang="zh-CN" sz="1200" dirty="0" smtClean="0"/>
              <a:t>3</a:t>
            </a:r>
            <a:r>
              <a:rPr lang="zh-CN" altLang="en-US" sz="1200" dirty="0" smtClean="0"/>
              <a:t>、强化合同管理，规范居间报酬。</a:t>
            </a:r>
            <a:r>
              <a:rPr lang="en-US" altLang="zh-CN" sz="1200" dirty="0" smtClean="0"/>
              <a:t>4</a:t>
            </a:r>
            <a:r>
              <a:rPr lang="zh-CN" altLang="en-US" sz="1200" dirty="0" smtClean="0"/>
              <a:t>、加强期货公司内控，要求留置风险金。</a:t>
            </a:r>
            <a:r>
              <a:rPr lang="en-US" altLang="zh-CN" sz="1200" dirty="0" smtClean="0"/>
              <a:t>5</a:t>
            </a:r>
            <a:r>
              <a:rPr lang="zh-CN" altLang="en-US" sz="1200" dirty="0" smtClean="0"/>
              <a:t>、明确协会自律管理职责，加强事中事后管理。</a:t>
            </a:r>
          </a:p>
          <a:p>
            <a:endParaRPr lang="zh-CN" altLang="en-US" sz="1200" dirty="0" smtClean="0"/>
          </a:p>
          <a:p>
            <a:endParaRPr lang="en-US" altLang="zh-CN" sz="1200" dirty="0" smtClean="0"/>
          </a:p>
          <a:p>
            <a:endParaRPr lang="en-US" altLang="zh-CN" sz="1200" dirty="0" smtClean="0"/>
          </a:p>
          <a:p>
            <a:endParaRPr lang="en-US" altLang="zh-CN" sz="1200" dirty="0" smtClean="0"/>
          </a:p>
          <a:p>
            <a:r>
              <a:rPr lang="zh-CN" altLang="en-US" sz="1200" dirty="0" smtClean="0"/>
              <a:t>（四）需要说明的问题：</a:t>
            </a:r>
            <a:r>
              <a:rPr lang="en-US" altLang="zh-CN" sz="1200" dirty="0" smtClean="0"/>
              <a:t>1</a:t>
            </a:r>
            <a:r>
              <a:rPr lang="zh-CN" altLang="en-US" sz="1200" dirty="0" smtClean="0"/>
              <a:t>、居间人定义的范围。</a:t>
            </a:r>
            <a:r>
              <a:rPr lang="en-US" altLang="zh-CN" sz="1200" dirty="0" smtClean="0"/>
              <a:t>2</a:t>
            </a:r>
            <a:r>
              <a:rPr lang="zh-CN" altLang="en-US" sz="1200" dirty="0" smtClean="0"/>
              <a:t>、居间人举荐程序的考虑。</a:t>
            </a:r>
            <a:r>
              <a:rPr lang="en-US" altLang="zh-CN" sz="1200" dirty="0" smtClean="0"/>
              <a:t>3</a:t>
            </a:r>
            <a:r>
              <a:rPr lang="zh-CN" altLang="en-US" sz="1200" dirty="0" smtClean="0"/>
              <a:t>、居间人履行合格投资者确认程序的问题。</a:t>
            </a:r>
            <a:endParaRPr lang="en-US" altLang="zh-CN" sz="1200" dirty="0" smtClean="0"/>
          </a:p>
          <a:p>
            <a:r>
              <a:rPr lang="en-US" altLang="zh-CN" sz="1200" dirty="0" smtClean="0"/>
              <a:t>4</a:t>
            </a:r>
            <a:r>
              <a:rPr lang="zh-CN" altLang="en-US" sz="1200" dirty="0" smtClean="0"/>
              <a:t>、居间报酬的比例限制。</a:t>
            </a:r>
            <a:r>
              <a:rPr lang="en-US" altLang="zh-CN" sz="1200" dirty="0" smtClean="0"/>
              <a:t>5</a:t>
            </a:r>
            <a:r>
              <a:rPr lang="zh-CN" altLang="en-US" sz="1200" dirty="0" smtClean="0"/>
              <a:t>、风险金的提取比例及使用问题。</a:t>
            </a:r>
            <a:r>
              <a:rPr lang="en-US" altLang="zh-CN" sz="1200" dirty="0" smtClean="0"/>
              <a:t>6</a:t>
            </a:r>
            <a:r>
              <a:rPr lang="zh-CN" altLang="en-US" sz="1200" dirty="0" smtClean="0"/>
              <a:t>、居间人信息登记</a:t>
            </a:r>
          </a:p>
          <a:p>
            <a:endParaRPr lang="en-US" altLang="zh-CN" sz="1200" dirty="0" smtClean="0"/>
          </a:p>
          <a:p>
            <a:endParaRPr lang="en-US" altLang="zh-CN" sz="1200" dirty="0" smtClean="0"/>
          </a:p>
          <a:p>
            <a:endParaRPr lang="en-US" altLang="zh-CN" sz="1200" dirty="0" smtClean="0"/>
          </a:p>
          <a:p>
            <a:endParaRPr lang="zh-CN" altLang="en-US" sz="1200" dirty="0"/>
          </a:p>
        </p:txBody>
      </p:sp>
      <p:sp>
        <p:nvSpPr>
          <p:cNvPr id="17" name="标题 1"/>
          <p:cNvSpPr>
            <a:spLocks noGrp="1"/>
          </p:cNvSpPr>
          <p:nvPr>
            <p:ph type="title"/>
          </p:nvPr>
        </p:nvSpPr>
        <p:spPr>
          <a:xfrm>
            <a:off x="669925" y="365125"/>
            <a:ext cx="10850564" cy="663575"/>
          </a:xfrm>
        </p:spPr>
        <p:txBody>
          <a:bodyPr/>
          <a:lstStyle/>
          <a:p>
            <a:r>
              <a:rPr lang="zh-CN" altLang="en-US" dirty="0" smtClean="0"/>
              <a:t>五、期货公司居间管理办法（征求意见稿）起草说明</a:t>
            </a:r>
            <a:endParaRPr lang="zh-CN" altLang="en-US" dirty="0"/>
          </a:p>
        </p:txBody>
      </p:sp>
      <p:sp>
        <p:nvSpPr>
          <p:cNvPr id="6" name="椭圆 5">
            <a:extLst>
              <a:ext uri="{FF2B5EF4-FFF2-40B4-BE49-F238E27FC236}">
                <a16:creationId xmlns:a16="http://schemas.microsoft.com/office/drawing/2014/main" xmlns:p14="http://schemas.microsoft.com/office/powerpoint/2010/main" xmlns="" id="{2646F1F8-D69D-4D97-A177-A925EF622570}"/>
              </a:ext>
            </a:extLst>
          </p:cNvPr>
          <p:cNvSpPr/>
          <p:nvPr/>
        </p:nvSpPr>
        <p:spPr>
          <a:xfrm>
            <a:off x="918209" y="1192166"/>
            <a:ext cx="624841" cy="636634"/>
          </a:xfrm>
          <a:prstGeom prst="ellipse">
            <a:avLst/>
          </a:prstGeom>
          <a:solidFill>
            <a:schemeClr val="accent1"/>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85000" lnSpcReduction="10000"/>
          </a:bodyPr>
          <a:lstStyle/>
          <a:p>
            <a:pPr algn="ctr" defTabSz="914354"/>
            <a:r>
              <a:rPr lang="en-US" altLang="zh-CN" sz="2000" b="1" dirty="0">
                <a:solidFill>
                  <a:schemeClr val="bg1"/>
                </a:solidFill>
              </a:rPr>
              <a:t>01</a:t>
            </a:r>
            <a:endParaRPr lang="zh-CN" altLang="en-US" sz="2000" b="1" dirty="0">
              <a:solidFill>
                <a:schemeClr val="bg1"/>
              </a:solidFill>
            </a:endParaRPr>
          </a:p>
        </p:txBody>
      </p:sp>
      <p:sp>
        <p:nvSpPr>
          <p:cNvPr id="7" name="椭圆 6">
            <a:extLst>
              <a:ext uri="{FF2B5EF4-FFF2-40B4-BE49-F238E27FC236}">
                <a16:creationId xmlns:a16="http://schemas.microsoft.com/office/drawing/2014/main" xmlns:p14="http://schemas.microsoft.com/office/powerpoint/2010/main" xmlns="" id="{2646F1F8-D69D-4D97-A177-A925EF622570}"/>
              </a:ext>
            </a:extLst>
          </p:cNvPr>
          <p:cNvSpPr/>
          <p:nvPr/>
        </p:nvSpPr>
        <p:spPr>
          <a:xfrm>
            <a:off x="918209" y="2240868"/>
            <a:ext cx="670561" cy="636634"/>
          </a:xfrm>
          <a:prstGeom prst="ellipse">
            <a:avLst/>
          </a:prstGeom>
          <a:solidFill>
            <a:schemeClr val="accent1"/>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r>
              <a:rPr lang="en-US" altLang="zh-CN" sz="2000" b="1" dirty="0" smtClean="0">
                <a:solidFill>
                  <a:schemeClr val="bg1"/>
                </a:solidFill>
              </a:rPr>
              <a:t>02</a:t>
            </a:r>
            <a:endParaRPr lang="zh-CN" altLang="en-US" sz="2000" b="1" dirty="0">
              <a:solidFill>
                <a:schemeClr val="bg1"/>
              </a:solidFill>
            </a:endParaRPr>
          </a:p>
        </p:txBody>
      </p:sp>
      <p:sp>
        <p:nvSpPr>
          <p:cNvPr id="9" name="椭圆 8">
            <a:extLst>
              <a:ext uri="{FF2B5EF4-FFF2-40B4-BE49-F238E27FC236}">
                <a16:creationId xmlns:a16="http://schemas.microsoft.com/office/drawing/2014/main" xmlns:p14="http://schemas.microsoft.com/office/powerpoint/2010/main" xmlns="" id="{2646F1F8-D69D-4D97-A177-A925EF622570}"/>
              </a:ext>
            </a:extLst>
          </p:cNvPr>
          <p:cNvSpPr/>
          <p:nvPr/>
        </p:nvSpPr>
        <p:spPr>
          <a:xfrm>
            <a:off x="918209" y="3289570"/>
            <a:ext cx="670561" cy="655684"/>
          </a:xfrm>
          <a:prstGeom prst="ellipse">
            <a:avLst/>
          </a:prstGeom>
          <a:solidFill>
            <a:schemeClr val="accent1"/>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r>
              <a:rPr lang="en-US" altLang="zh-CN" sz="2000" b="1" dirty="0" smtClean="0">
                <a:solidFill>
                  <a:schemeClr val="bg1"/>
                </a:solidFill>
              </a:rPr>
              <a:t>03</a:t>
            </a:r>
            <a:endParaRPr lang="zh-CN" altLang="en-US" sz="2000" b="1" dirty="0">
              <a:solidFill>
                <a:schemeClr val="bg1"/>
              </a:solidFill>
            </a:endParaRPr>
          </a:p>
        </p:txBody>
      </p:sp>
      <p:sp>
        <p:nvSpPr>
          <p:cNvPr id="10" name="椭圆 9">
            <a:extLst>
              <a:ext uri="{FF2B5EF4-FFF2-40B4-BE49-F238E27FC236}">
                <a16:creationId xmlns:a16="http://schemas.microsoft.com/office/drawing/2014/main" xmlns:p14="http://schemas.microsoft.com/office/powerpoint/2010/main" xmlns="" id="{2646F1F8-D69D-4D97-A177-A925EF622570}"/>
              </a:ext>
            </a:extLst>
          </p:cNvPr>
          <p:cNvSpPr/>
          <p:nvPr/>
        </p:nvSpPr>
        <p:spPr>
          <a:xfrm>
            <a:off x="929639" y="4357322"/>
            <a:ext cx="670561" cy="594724"/>
          </a:xfrm>
          <a:prstGeom prst="ellipse">
            <a:avLst/>
          </a:prstGeom>
          <a:solidFill>
            <a:schemeClr val="accent1"/>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r>
              <a:rPr lang="en-US" altLang="zh-CN" sz="2000" b="1" dirty="0" smtClean="0">
                <a:solidFill>
                  <a:schemeClr val="bg1"/>
                </a:solidFill>
              </a:rPr>
              <a:t>04</a:t>
            </a:r>
            <a:endParaRPr lang="zh-CN" altLang="en-US" sz="2000" b="1" dirty="0">
              <a:solidFill>
                <a:schemeClr val="bg1"/>
              </a:solidFill>
            </a:endParaRPr>
          </a:p>
        </p:txBody>
      </p:sp>
    </p:spTree>
    <p:custDataLst>
      <p:tags r:id="rId1"/>
    </p:custDataLst>
    <p:extLst>
      <p:ext uri="{BB962C8B-B14F-4D97-AF65-F5344CB8AC3E}">
        <p14:creationId xmlns="" xmlns:p14="http://schemas.microsoft.com/office/powerpoint/2010/main" val="1697370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725930" y="1223010"/>
            <a:ext cx="8446770" cy="9140964"/>
          </a:xfrm>
          <a:prstGeom prst="rect">
            <a:avLst/>
          </a:prstGeom>
          <a:noFill/>
        </p:spPr>
        <p:txBody>
          <a:bodyPr wrap="square" rtlCol="0">
            <a:spAutoFit/>
          </a:bodyPr>
          <a:lstStyle/>
          <a:p>
            <a:r>
              <a:rPr lang="zh-CN" altLang="en-US" sz="1200" dirty="0" smtClean="0"/>
              <a:t>（一）居间合作条件</a:t>
            </a:r>
            <a:endParaRPr lang="en-US" altLang="zh-CN" sz="1200" dirty="0" smtClean="0"/>
          </a:p>
          <a:p>
            <a:r>
              <a:rPr lang="en-US" altLang="zh-CN" sz="1200" dirty="0" smtClean="0"/>
              <a:t>【</a:t>
            </a:r>
            <a:r>
              <a:rPr lang="zh-CN" altLang="en-US" sz="1200" dirty="0" smtClean="0"/>
              <a:t>机构合作条件</a:t>
            </a:r>
            <a:r>
              <a:rPr lang="en-US" altLang="zh-CN" sz="1200" dirty="0" smtClean="0"/>
              <a:t>】</a:t>
            </a:r>
            <a:r>
              <a:rPr lang="zh-CN" altLang="en-US" sz="1200" dirty="0" smtClean="0"/>
              <a:t>期货公司应当与符合下列条件的 机构开展居间合作：</a:t>
            </a:r>
          </a:p>
          <a:p>
            <a:r>
              <a:rPr lang="zh-CN" altLang="en-US" sz="1200" dirty="0" smtClean="0"/>
              <a:t>（</a:t>
            </a:r>
            <a:r>
              <a:rPr lang="en-US" altLang="zh-CN" sz="1200" dirty="0" smtClean="0"/>
              <a:t>1</a:t>
            </a:r>
            <a:r>
              <a:rPr lang="zh-CN" altLang="en-US" sz="1200" dirty="0" smtClean="0"/>
              <a:t>）在中华人民共和国境内依法成立；</a:t>
            </a:r>
          </a:p>
          <a:p>
            <a:r>
              <a:rPr lang="zh-CN" altLang="en-US" sz="1200" dirty="0" smtClean="0"/>
              <a:t>（</a:t>
            </a:r>
            <a:r>
              <a:rPr lang="en-US" altLang="zh-CN" sz="1200" dirty="0" smtClean="0"/>
              <a:t>2</a:t>
            </a:r>
            <a:r>
              <a:rPr lang="zh-CN" altLang="en-US" sz="1200" dirty="0" smtClean="0"/>
              <a:t>）经最近一期分类评级不低于 </a:t>
            </a:r>
            <a:r>
              <a:rPr lang="en-US" sz="1200" dirty="0" smtClean="0"/>
              <a:t>B </a:t>
            </a:r>
            <a:r>
              <a:rPr lang="zh-CN" altLang="en-US" sz="1200" dirty="0" smtClean="0"/>
              <a:t>类 </a:t>
            </a:r>
            <a:r>
              <a:rPr lang="en-US" sz="1200" dirty="0" smtClean="0"/>
              <a:t>BBB </a:t>
            </a:r>
            <a:r>
              <a:rPr lang="zh-CN" altLang="en-US" sz="1200" dirty="0" smtClean="0"/>
              <a:t>级的期货公司举 荐加入中国期货业协会成为联系会员；</a:t>
            </a:r>
          </a:p>
          <a:p>
            <a:r>
              <a:rPr lang="zh-CN" altLang="en-US" sz="1200" dirty="0" smtClean="0"/>
              <a:t>（</a:t>
            </a:r>
            <a:r>
              <a:rPr lang="en-US" altLang="zh-CN" sz="1200" dirty="0" smtClean="0"/>
              <a:t>3</a:t>
            </a:r>
            <a:r>
              <a:rPr lang="zh-CN" altLang="en-US" sz="1200" dirty="0" smtClean="0"/>
              <a:t>）承诺遵守法律法规、</a:t>
            </a:r>
            <a:r>
              <a:rPr lang="en-US" altLang="zh-CN" sz="1200" dirty="0" smtClean="0"/>
              <a:t>《</a:t>
            </a:r>
            <a:r>
              <a:rPr lang="zh-CN" altLang="en-US" sz="1200" dirty="0" smtClean="0"/>
              <a:t>中国期货业协会章程</a:t>
            </a:r>
            <a:r>
              <a:rPr lang="en-US" altLang="zh-CN" sz="1200" dirty="0" smtClean="0"/>
              <a:t>》</a:t>
            </a:r>
            <a:r>
              <a:rPr lang="zh-CN" altLang="en-US" sz="1200" dirty="0" smtClean="0"/>
              <a:t>、</a:t>
            </a:r>
            <a:r>
              <a:rPr lang="en-US" altLang="zh-CN" sz="1200" dirty="0" smtClean="0"/>
              <a:t>《</a:t>
            </a:r>
            <a:r>
              <a:rPr lang="zh-CN" altLang="en-US" sz="1200" dirty="0" smtClean="0"/>
              <a:t>中国期 货业协会会员管理办法</a:t>
            </a:r>
            <a:r>
              <a:rPr lang="en-US" altLang="zh-CN" sz="1200" dirty="0" smtClean="0"/>
              <a:t>》</a:t>
            </a:r>
            <a:r>
              <a:rPr lang="zh-CN" altLang="en-US" sz="1200" dirty="0" smtClean="0"/>
              <a:t>及本办法等规定；</a:t>
            </a:r>
          </a:p>
          <a:p>
            <a:r>
              <a:rPr lang="zh-CN" altLang="en-US" sz="1200" dirty="0" smtClean="0"/>
              <a:t>（</a:t>
            </a:r>
            <a:r>
              <a:rPr lang="en-US" altLang="zh-CN" sz="1200" dirty="0" smtClean="0"/>
              <a:t>4</a:t>
            </a:r>
            <a:r>
              <a:rPr lang="zh-CN" altLang="en-US" sz="1200" dirty="0" smtClean="0"/>
              <a:t>）注册资本不低于 </a:t>
            </a:r>
            <a:r>
              <a:rPr lang="en-US" sz="1200" dirty="0" smtClean="0"/>
              <a:t>100 </a:t>
            </a:r>
            <a:r>
              <a:rPr lang="zh-CN" altLang="en-US" sz="1200" dirty="0" smtClean="0"/>
              <a:t>万元人民币；</a:t>
            </a:r>
          </a:p>
          <a:p>
            <a:r>
              <a:rPr lang="zh-CN" altLang="en-US" sz="1200" dirty="0" smtClean="0"/>
              <a:t>（</a:t>
            </a:r>
            <a:r>
              <a:rPr lang="en-US" altLang="zh-CN" sz="1200" dirty="0" smtClean="0"/>
              <a:t>5</a:t>
            </a:r>
            <a:r>
              <a:rPr lang="zh-CN" altLang="en-US" sz="1200" dirty="0" smtClean="0"/>
              <a:t>）机构中负责与期货公司开展居间合作的工作人员不得 少于 </a:t>
            </a:r>
            <a:r>
              <a:rPr lang="en-US" sz="1200" dirty="0" smtClean="0"/>
              <a:t>5 </a:t>
            </a:r>
            <a:r>
              <a:rPr lang="zh-CN" altLang="en-US" sz="1200" dirty="0" smtClean="0"/>
              <a:t>人，并应当符合本办法第七条规定的条件；</a:t>
            </a:r>
          </a:p>
          <a:p>
            <a:r>
              <a:rPr lang="zh-CN" altLang="en-US" sz="1200" dirty="0" smtClean="0"/>
              <a:t>（</a:t>
            </a:r>
            <a:r>
              <a:rPr lang="en-US" altLang="zh-CN" sz="1200" dirty="0" smtClean="0"/>
              <a:t>6</a:t>
            </a:r>
            <a:r>
              <a:rPr lang="zh-CN" altLang="en-US" sz="1200" dirty="0" smtClean="0"/>
              <a:t>）已建立健全与开展居间活动相关的业务规则、内部控 制等制度；</a:t>
            </a:r>
          </a:p>
          <a:p>
            <a:r>
              <a:rPr lang="en-US" altLang="zh-CN" sz="1200" dirty="0" smtClean="0"/>
              <a:t>【</a:t>
            </a:r>
            <a:r>
              <a:rPr lang="zh-CN" altLang="en-US" sz="1200" dirty="0" smtClean="0"/>
              <a:t>个人合作条件</a:t>
            </a:r>
            <a:r>
              <a:rPr lang="en-US" altLang="zh-CN" sz="1200" dirty="0" smtClean="0"/>
              <a:t>】</a:t>
            </a:r>
            <a:r>
              <a:rPr lang="zh-CN" altLang="en-US" sz="1200" dirty="0" smtClean="0"/>
              <a:t>期货公司应当与符合下列条件的 个人开展居间合作：</a:t>
            </a:r>
          </a:p>
          <a:p>
            <a:r>
              <a:rPr lang="zh-CN" altLang="en-US" sz="1200" dirty="0" smtClean="0"/>
              <a:t>（</a:t>
            </a:r>
            <a:r>
              <a:rPr lang="en-US" altLang="zh-CN" sz="1200" dirty="0" smtClean="0"/>
              <a:t>1</a:t>
            </a:r>
            <a:r>
              <a:rPr lang="zh-CN" altLang="en-US" sz="1200" dirty="0" smtClean="0"/>
              <a:t>）年满 </a:t>
            </a:r>
            <a:r>
              <a:rPr lang="en-US" sz="1200" dirty="0" smtClean="0"/>
              <a:t>18 </a:t>
            </a:r>
            <a:r>
              <a:rPr lang="zh-CN" altLang="en-US" sz="1200" dirty="0" smtClean="0"/>
              <a:t>周岁，具有完全民事行为能力；</a:t>
            </a:r>
          </a:p>
          <a:p>
            <a:r>
              <a:rPr lang="zh-CN" altLang="en-US" sz="1200" dirty="0" smtClean="0"/>
              <a:t>（</a:t>
            </a:r>
            <a:r>
              <a:rPr lang="en-US" altLang="zh-CN" sz="1200" dirty="0" smtClean="0"/>
              <a:t>2</a:t>
            </a:r>
            <a:r>
              <a:rPr lang="zh-CN" altLang="en-US" sz="1200" dirty="0" smtClean="0"/>
              <a:t>）品行端正，具有良好的职业道德；</a:t>
            </a:r>
          </a:p>
          <a:p>
            <a:r>
              <a:rPr lang="zh-CN" altLang="en-US" sz="1200" dirty="0" smtClean="0"/>
              <a:t>（</a:t>
            </a:r>
            <a:r>
              <a:rPr lang="en-US" altLang="zh-CN" sz="1200" dirty="0" smtClean="0"/>
              <a:t>3</a:t>
            </a:r>
            <a:r>
              <a:rPr lang="zh-CN" altLang="en-US" sz="1200" dirty="0" smtClean="0"/>
              <a:t>）承诺遵守法律法规、</a:t>
            </a:r>
            <a:r>
              <a:rPr lang="en-US" altLang="zh-CN" sz="1200" dirty="0" smtClean="0"/>
              <a:t>《</a:t>
            </a:r>
            <a:r>
              <a:rPr lang="zh-CN" altLang="en-US" sz="1200" dirty="0" smtClean="0"/>
              <a:t>中国期货业协会章程</a:t>
            </a:r>
            <a:r>
              <a:rPr lang="en-US" altLang="zh-CN" sz="1200" dirty="0" smtClean="0"/>
              <a:t>》</a:t>
            </a:r>
            <a:r>
              <a:rPr lang="zh-CN" altLang="en-US" sz="1200" dirty="0" smtClean="0"/>
              <a:t>、</a:t>
            </a:r>
            <a:r>
              <a:rPr lang="en-US" altLang="zh-CN" sz="1200" dirty="0" smtClean="0"/>
              <a:t>《</a:t>
            </a:r>
            <a:r>
              <a:rPr lang="zh-CN" altLang="en-US" sz="1200" dirty="0" smtClean="0"/>
              <a:t>期货从 业人员执业行为准则</a:t>
            </a:r>
            <a:r>
              <a:rPr lang="en-US" altLang="zh-CN" sz="1200" dirty="0" smtClean="0"/>
              <a:t>》</a:t>
            </a:r>
            <a:r>
              <a:rPr lang="zh-CN" altLang="en-US" sz="1200" dirty="0" smtClean="0"/>
              <a:t>及本办法等规定；</a:t>
            </a:r>
          </a:p>
          <a:p>
            <a:r>
              <a:rPr lang="zh-CN" altLang="en-US" sz="1200" dirty="0" smtClean="0"/>
              <a:t>（</a:t>
            </a:r>
            <a:r>
              <a:rPr lang="en-US" altLang="zh-CN" sz="1200" dirty="0" smtClean="0"/>
              <a:t>4</a:t>
            </a:r>
            <a:r>
              <a:rPr lang="zh-CN" altLang="en-US" sz="1200" dirty="0" smtClean="0"/>
              <a:t>）取得期货从业人员资格考试成绩合格证；</a:t>
            </a:r>
            <a:endParaRPr lang="en-US" altLang="zh-CN" sz="1200" dirty="0" smtClean="0"/>
          </a:p>
          <a:p>
            <a:r>
              <a:rPr lang="zh-CN" altLang="en-US" sz="1200" dirty="0" smtClean="0"/>
              <a:t>（</a:t>
            </a:r>
            <a:r>
              <a:rPr lang="en-US" altLang="zh-CN" sz="1200" dirty="0" smtClean="0"/>
              <a:t>5</a:t>
            </a:r>
            <a:r>
              <a:rPr lang="zh-CN" altLang="en-US" sz="1200" dirty="0" smtClean="0"/>
              <a:t>）已完成协会要求的培训课程；</a:t>
            </a:r>
          </a:p>
          <a:p>
            <a:r>
              <a:rPr lang="zh-CN" altLang="en-US" sz="1200" dirty="0" smtClean="0"/>
              <a:t>（</a:t>
            </a:r>
            <a:r>
              <a:rPr lang="en-US" altLang="zh-CN" sz="1200" dirty="0" smtClean="0"/>
              <a:t>6</a:t>
            </a:r>
            <a:r>
              <a:rPr lang="zh-CN" altLang="en-US" sz="1200" dirty="0" smtClean="0"/>
              <a:t>）协会规定的其他条件。 </a:t>
            </a:r>
            <a:endParaRPr lang="en-US" altLang="zh-CN" sz="1200" dirty="0" smtClean="0"/>
          </a:p>
          <a:p>
            <a:endParaRPr lang="en-US" altLang="zh-CN" sz="1200" dirty="0" smtClean="0"/>
          </a:p>
          <a:p>
            <a:r>
              <a:rPr lang="zh-CN" altLang="en-US" sz="1200" dirty="0" smtClean="0"/>
              <a:t>（二）居间人行为规范</a:t>
            </a:r>
            <a:endParaRPr lang="en-US" altLang="zh-CN" sz="1200" dirty="0" smtClean="0"/>
          </a:p>
          <a:p>
            <a:r>
              <a:rPr lang="zh-CN" altLang="en-US" sz="1200" dirty="0" smtClean="0"/>
              <a:t>投资者利益有优先原则</a:t>
            </a:r>
            <a:endParaRPr lang="en-US" altLang="zh-CN" sz="1200" dirty="0" smtClean="0"/>
          </a:p>
          <a:p>
            <a:r>
              <a:rPr lang="zh-CN" altLang="en-US" sz="1200" dirty="0" smtClean="0"/>
              <a:t>居间人义务：守法合规、诚实守信、保密义务、报告义务、居间人禁止行为。 </a:t>
            </a:r>
            <a:endParaRPr lang="en-US" altLang="zh-CN" sz="1200" dirty="0" smtClean="0"/>
          </a:p>
          <a:p>
            <a:endParaRPr lang="en-US" altLang="zh-CN" sz="1200" dirty="0" smtClean="0"/>
          </a:p>
          <a:p>
            <a:endParaRPr lang="en-US" altLang="zh-CN" sz="1200" dirty="0" smtClean="0"/>
          </a:p>
          <a:p>
            <a:r>
              <a:rPr lang="zh-CN" altLang="en-US" sz="1200" dirty="0" smtClean="0"/>
              <a:t>（三）居间合同必备条款：订约文件、居间报酬、风险金、续签合同（有效期不得超过</a:t>
            </a:r>
            <a:r>
              <a:rPr lang="en-US" altLang="zh-CN" sz="1200" dirty="0" smtClean="0"/>
              <a:t>12</a:t>
            </a:r>
            <a:r>
              <a:rPr lang="zh-CN" altLang="en-US" sz="1200" dirty="0" smtClean="0"/>
              <a:t>个月）</a:t>
            </a:r>
            <a:endParaRPr lang="en-US" altLang="zh-CN" sz="1200" dirty="0" smtClean="0"/>
          </a:p>
          <a:p>
            <a:endParaRPr lang="en-US" altLang="zh-CN" sz="1200" dirty="0" smtClean="0"/>
          </a:p>
          <a:p>
            <a:endParaRPr lang="en-US" altLang="zh-CN" sz="1200" dirty="0" smtClean="0"/>
          </a:p>
          <a:p>
            <a:endParaRPr lang="en-US" altLang="zh-CN" sz="1200" dirty="0" smtClean="0"/>
          </a:p>
          <a:p>
            <a:r>
              <a:rPr lang="zh-CN" altLang="en-US" sz="1200" dirty="0" smtClean="0"/>
              <a:t>（四）期货公司内部管理：管理责任、明示义务、禁止行为、回访要求、培训管理、投诉纠纷处理、行为规范管理、档案管理、内部监测。 </a:t>
            </a:r>
            <a:endParaRPr lang="en-US" altLang="zh-CN" sz="1200" dirty="0" smtClean="0"/>
          </a:p>
          <a:p>
            <a:endParaRPr lang="zh-CN" altLang="en-US" sz="1200" dirty="0" smtClean="0"/>
          </a:p>
          <a:p>
            <a:endParaRPr lang="en-US" altLang="zh-CN" sz="1200" dirty="0" smtClean="0"/>
          </a:p>
          <a:p>
            <a:endParaRPr lang="en-US" altLang="zh-CN" sz="1200" dirty="0" smtClean="0"/>
          </a:p>
          <a:p>
            <a:endParaRPr lang="en-US" altLang="zh-CN" sz="1200" dirty="0" smtClean="0"/>
          </a:p>
          <a:p>
            <a:endParaRPr lang="en-US" altLang="zh-CN" sz="1200" dirty="0" smtClean="0"/>
          </a:p>
          <a:p>
            <a:endParaRPr lang="en-US" altLang="zh-CN" sz="1200" dirty="0" smtClean="0"/>
          </a:p>
          <a:p>
            <a:endParaRPr lang="en-US" altLang="zh-CN" sz="1200" dirty="0" smtClean="0"/>
          </a:p>
          <a:p>
            <a:endParaRPr lang="en-US" altLang="zh-CN" sz="1200" dirty="0" smtClean="0"/>
          </a:p>
          <a:p>
            <a:endParaRPr lang="en-US" altLang="zh-CN" sz="1200" dirty="0" smtClean="0"/>
          </a:p>
          <a:p>
            <a:endParaRPr lang="en-US" altLang="zh-CN" sz="1200" dirty="0" smtClean="0"/>
          </a:p>
          <a:p>
            <a:endParaRPr lang="zh-CN" altLang="en-US" sz="1200" dirty="0" smtClean="0"/>
          </a:p>
          <a:p>
            <a:endParaRPr lang="zh-CN" altLang="en-US" sz="1200" dirty="0" smtClean="0"/>
          </a:p>
          <a:p>
            <a:endParaRPr lang="en-US" altLang="zh-CN" sz="1200" dirty="0" smtClean="0"/>
          </a:p>
          <a:p>
            <a:endParaRPr lang="en-US" altLang="zh-CN" sz="1200" dirty="0" smtClean="0"/>
          </a:p>
          <a:p>
            <a:endParaRPr lang="en-US" altLang="zh-CN" sz="1200" dirty="0" smtClean="0"/>
          </a:p>
          <a:p>
            <a:endParaRPr lang="en-US" altLang="zh-CN" sz="1200" dirty="0" smtClean="0"/>
          </a:p>
          <a:p>
            <a:endParaRPr lang="zh-CN" altLang="en-US" sz="1200" dirty="0" smtClean="0"/>
          </a:p>
          <a:p>
            <a:endParaRPr lang="en-US" altLang="zh-CN" sz="1200" dirty="0" smtClean="0"/>
          </a:p>
          <a:p>
            <a:endParaRPr lang="en-US" altLang="zh-CN" sz="1200" dirty="0" smtClean="0"/>
          </a:p>
          <a:p>
            <a:endParaRPr lang="en-US" altLang="zh-CN" sz="1200" dirty="0" smtClean="0"/>
          </a:p>
          <a:p>
            <a:endParaRPr lang="zh-CN" altLang="en-US" sz="1200" dirty="0" smtClean="0"/>
          </a:p>
          <a:p>
            <a:endParaRPr lang="en-US" altLang="zh-CN" sz="1200" dirty="0" smtClean="0"/>
          </a:p>
        </p:txBody>
      </p:sp>
      <p:sp>
        <p:nvSpPr>
          <p:cNvPr id="17" name="标题 1"/>
          <p:cNvSpPr>
            <a:spLocks noGrp="1"/>
          </p:cNvSpPr>
          <p:nvPr>
            <p:ph type="title"/>
          </p:nvPr>
        </p:nvSpPr>
        <p:spPr>
          <a:xfrm>
            <a:off x="669925" y="365125"/>
            <a:ext cx="10850564" cy="663575"/>
          </a:xfrm>
        </p:spPr>
        <p:txBody>
          <a:bodyPr/>
          <a:lstStyle/>
          <a:p>
            <a:r>
              <a:rPr lang="zh-CN" altLang="en-US" smtClean="0"/>
              <a:t>五、期货</a:t>
            </a:r>
            <a:r>
              <a:rPr lang="zh-CN" altLang="en-US" dirty="0" smtClean="0"/>
              <a:t>公司居间管理办法（试行）内容要点</a:t>
            </a:r>
            <a:endParaRPr lang="zh-CN" altLang="en-US" dirty="0"/>
          </a:p>
        </p:txBody>
      </p:sp>
      <p:sp>
        <p:nvSpPr>
          <p:cNvPr id="6" name="椭圆 5">
            <a:extLst>
              <a:ext uri="{FF2B5EF4-FFF2-40B4-BE49-F238E27FC236}">
                <a16:creationId xmlns:a16="http://schemas.microsoft.com/office/drawing/2014/main" xmlns:p14="http://schemas.microsoft.com/office/powerpoint/2010/main" xmlns="" id="{2646F1F8-D69D-4D97-A177-A925EF622570}"/>
              </a:ext>
            </a:extLst>
          </p:cNvPr>
          <p:cNvSpPr/>
          <p:nvPr/>
        </p:nvSpPr>
        <p:spPr>
          <a:xfrm>
            <a:off x="918209" y="1192166"/>
            <a:ext cx="624841" cy="636634"/>
          </a:xfrm>
          <a:prstGeom prst="ellipse">
            <a:avLst/>
          </a:prstGeom>
          <a:solidFill>
            <a:schemeClr val="accent1"/>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85000" lnSpcReduction="10000"/>
          </a:bodyPr>
          <a:lstStyle/>
          <a:p>
            <a:pPr algn="ctr" defTabSz="914354"/>
            <a:r>
              <a:rPr lang="en-US" altLang="zh-CN" sz="2000" b="1" dirty="0">
                <a:solidFill>
                  <a:schemeClr val="bg1"/>
                </a:solidFill>
              </a:rPr>
              <a:t>01</a:t>
            </a:r>
            <a:endParaRPr lang="zh-CN" altLang="en-US" sz="2000" b="1" dirty="0">
              <a:solidFill>
                <a:schemeClr val="bg1"/>
              </a:solidFill>
            </a:endParaRPr>
          </a:p>
        </p:txBody>
      </p:sp>
      <p:sp>
        <p:nvSpPr>
          <p:cNvPr id="7" name="椭圆 6">
            <a:extLst>
              <a:ext uri="{FF2B5EF4-FFF2-40B4-BE49-F238E27FC236}">
                <a16:creationId xmlns:a16="http://schemas.microsoft.com/office/drawing/2014/main" xmlns:p14="http://schemas.microsoft.com/office/powerpoint/2010/main" xmlns="" id="{2646F1F8-D69D-4D97-A177-A925EF622570}"/>
              </a:ext>
            </a:extLst>
          </p:cNvPr>
          <p:cNvSpPr/>
          <p:nvPr/>
        </p:nvSpPr>
        <p:spPr>
          <a:xfrm>
            <a:off x="865046" y="4080301"/>
            <a:ext cx="670561" cy="636634"/>
          </a:xfrm>
          <a:prstGeom prst="ellipse">
            <a:avLst/>
          </a:prstGeom>
          <a:solidFill>
            <a:schemeClr val="accent1"/>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r>
              <a:rPr lang="en-US" altLang="zh-CN" sz="2000" b="1" dirty="0" smtClean="0">
                <a:solidFill>
                  <a:schemeClr val="bg1"/>
                </a:solidFill>
              </a:rPr>
              <a:t>02</a:t>
            </a:r>
            <a:endParaRPr lang="zh-CN" altLang="en-US" sz="2000" b="1" dirty="0">
              <a:solidFill>
                <a:schemeClr val="bg1"/>
              </a:solidFill>
            </a:endParaRPr>
          </a:p>
        </p:txBody>
      </p:sp>
      <p:sp>
        <p:nvSpPr>
          <p:cNvPr id="13" name="椭圆 12">
            <a:extLst>
              <a:ext uri="{FF2B5EF4-FFF2-40B4-BE49-F238E27FC236}">
                <a16:creationId xmlns:a16="http://schemas.microsoft.com/office/drawing/2014/main" xmlns:p14="http://schemas.microsoft.com/office/powerpoint/2010/main" xmlns="" id="{2646F1F8-D69D-4D97-A177-A925EF622570}"/>
              </a:ext>
            </a:extLst>
          </p:cNvPr>
          <p:cNvSpPr/>
          <p:nvPr/>
        </p:nvSpPr>
        <p:spPr>
          <a:xfrm>
            <a:off x="875678" y="4852556"/>
            <a:ext cx="670561" cy="655684"/>
          </a:xfrm>
          <a:prstGeom prst="ellipse">
            <a:avLst/>
          </a:prstGeom>
          <a:solidFill>
            <a:schemeClr val="accent1"/>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r>
              <a:rPr lang="en-US" altLang="zh-CN" sz="2000" b="1" dirty="0" smtClean="0">
                <a:solidFill>
                  <a:schemeClr val="bg1"/>
                </a:solidFill>
              </a:rPr>
              <a:t>03</a:t>
            </a:r>
            <a:endParaRPr lang="zh-CN" altLang="en-US" sz="2000" b="1" dirty="0">
              <a:solidFill>
                <a:schemeClr val="bg1"/>
              </a:solidFill>
            </a:endParaRPr>
          </a:p>
        </p:txBody>
      </p:sp>
      <p:sp>
        <p:nvSpPr>
          <p:cNvPr id="14" name="椭圆 13">
            <a:extLst>
              <a:ext uri="{FF2B5EF4-FFF2-40B4-BE49-F238E27FC236}">
                <a16:creationId xmlns:a16="http://schemas.microsoft.com/office/drawing/2014/main" xmlns:p14="http://schemas.microsoft.com/office/powerpoint/2010/main" xmlns="" id="{2646F1F8-D69D-4D97-A177-A925EF622570}"/>
              </a:ext>
            </a:extLst>
          </p:cNvPr>
          <p:cNvSpPr/>
          <p:nvPr/>
        </p:nvSpPr>
        <p:spPr>
          <a:xfrm>
            <a:off x="865844" y="5782085"/>
            <a:ext cx="670561" cy="594724"/>
          </a:xfrm>
          <a:prstGeom prst="ellipse">
            <a:avLst/>
          </a:prstGeom>
          <a:solidFill>
            <a:schemeClr val="accent1"/>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r>
              <a:rPr lang="en-US" altLang="zh-CN" sz="2000" b="1" dirty="0" smtClean="0">
                <a:solidFill>
                  <a:schemeClr val="bg1"/>
                </a:solidFill>
              </a:rPr>
              <a:t>04</a:t>
            </a:r>
            <a:endParaRPr lang="zh-CN" altLang="en-US" sz="2000" b="1" dirty="0">
              <a:solidFill>
                <a:schemeClr val="bg1"/>
              </a:solidFill>
            </a:endParaRPr>
          </a:p>
        </p:txBody>
      </p:sp>
    </p:spTree>
    <p:custDataLst>
      <p:tags r:id="rId1"/>
    </p:custDataLst>
    <p:extLst>
      <p:ext uri="{BB962C8B-B14F-4D97-AF65-F5344CB8AC3E}">
        <p14:creationId xmlns="" xmlns:p14="http://schemas.microsoft.com/office/powerpoint/2010/main" val="1697370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xmlns:p14="http://schemas.microsoft.com/office/powerpoint/2010/main" xmlns="" id="{01FABAD4-6F25-4C08-8D08-90C6AFB5B2BC}"/>
              </a:ext>
            </a:extLst>
          </p:cNvPr>
          <p:cNvGrpSpPr/>
          <p:nvPr/>
        </p:nvGrpSpPr>
        <p:grpSpPr>
          <a:xfrm>
            <a:off x="2542310" y="1571106"/>
            <a:ext cx="7107381" cy="3455567"/>
            <a:chOff x="2542311" y="1571106"/>
            <a:chExt cx="7107381" cy="3455567"/>
          </a:xfrm>
        </p:grpSpPr>
        <p:sp>
          <p:nvSpPr>
            <p:cNvPr id="3" name="矩形 2"/>
            <p:cNvSpPr/>
            <p:nvPr/>
          </p:nvSpPr>
          <p:spPr>
            <a:xfrm>
              <a:off x="2542311" y="1571106"/>
              <a:ext cx="7107381" cy="3455567"/>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TextBox 75"/>
            <p:cNvSpPr txBox="1"/>
            <p:nvPr/>
          </p:nvSpPr>
          <p:spPr>
            <a:xfrm>
              <a:off x="3220721" y="2462949"/>
              <a:ext cx="5210585" cy="923330"/>
            </a:xfrm>
            <a:prstGeom prst="rect">
              <a:avLst/>
            </a:prstGeom>
            <a:noFill/>
            <a:effectLst>
              <a:outerShdw dist="50800" dir="2700000" algn="tl" rotWithShape="0">
                <a:prstClr val="black">
                  <a:alpha val="6000"/>
                </a:prstClr>
              </a:outerShdw>
            </a:effectLst>
          </p:spPr>
          <p:txBody>
            <a:bodyPr wrap="square" rtlCol="0">
              <a:spAutoFit/>
            </a:bodyPr>
            <a:lstStyle>
              <a:defPPr>
                <a:defRPr lang="zh-CN"/>
              </a:defPPr>
              <a:lvl1pPr>
                <a:defRPr sz="4000" b="1">
                  <a:solidFill>
                    <a:schemeClr val="bg1"/>
                  </a:solidFill>
                  <a:latin typeface="微软雅黑" pitchFamily="34" charset="-122"/>
                  <a:ea typeface="微软雅黑" pitchFamily="34" charset="-122"/>
                </a:defRPr>
              </a:lvl1pPr>
            </a:lstStyle>
            <a:p>
              <a:r>
                <a:rPr lang="en-US" altLang="zh-CN" sz="5400" dirty="0" smtClean="0">
                  <a:latin typeface="+mn-lt"/>
                  <a:ea typeface="+mn-ea"/>
                  <a:cs typeface="+mn-ea"/>
                  <a:sym typeface="+mn-lt"/>
                </a:rPr>
                <a:t>THANKS</a:t>
              </a:r>
              <a:endParaRPr lang="zh-CN" altLang="en-US" sz="5400" b="0" dirty="0">
                <a:latin typeface="+mn-lt"/>
                <a:ea typeface="+mn-ea"/>
                <a:cs typeface="+mn-ea"/>
                <a:sym typeface="+mn-lt"/>
              </a:endParaRPr>
            </a:p>
          </p:txBody>
        </p:sp>
        <p:cxnSp>
          <p:nvCxnSpPr>
            <p:cNvPr id="6" name="直接连接符 5"/>
            <p:cNvCxnSpPr/>
            <p:nvPr/>
          </p:nvCxnSpPr>
          <p:spPr>
            <a:xfrm>
              <a:off x="3369138" y="3386279"/>
              <a:ext cx="556912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6" name="组合 15"/>
            <p:cNvGrpSpPr/>
            <p:nvPr/>
          </p:nvGrpSpPr>
          <p:grpSpPr>
            <a:xfrm>
              <a:off x="6433820" y="2656842"/>
              <a:ext cx="475210" cy="535544"/>
              <a:chOff x="4719320" y="3223289"/>
              <a:chExt cx="475210" cy="535544"/>
            </a:xfrm>
          </p:grpSpPr>
          <p:sp>
            <p:nvSpPr>
              <p:cNvPr id="8" name="椭圆 7"/>
              <p:cNvSpPr/>
              <p:nvPr/>
            </p:nvSpPr>
            <p:spPr>
              <a:xfrm>
                <a:off x="4719320" y="3223289"/>
                <a:ext cx="76200" cy="76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4719320" y="3682633"/>
                <a:ext cx="76200" cy="76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10" name="直接连接符 9"/>
              <p:cNvCxnSpPr/>
              <p:nvPr/>
            </p:nvCxnSpPr>
            <p:spPr>
              <a:xfrm>
                <a:off x="4757420" y="3261171"/>
                <a:ext cx="406630" cy="23408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4757420" y="3491276"/>
                <a:ext cx="406630" cy="23408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椭圆 11"/>
              <p:cNvSpPr/>
              <p:nvPr/>
            </p:nvSpPr>
            <p:spPr>
              <a:xfrm>
                <a:off x="5118330" y="3458754"/>
                <a:ext cx="76200" cy="76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cxnSp>
        <p:nvCxnSpPr>
          <p:cNvPr id="17" name="直接连接符 16"/>
          <p:cNvCxnSpPr/>
          <p:nvPr/>
        </p:nvCxnSpPr>
        <p:spPr>
          <a:xfrm>
            <a:off x="6096000" y="5724419"/>
            <a:ext cx="0" cy="4267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a16="http://schemas.microsoft.com/office/drawing/2014/main" xmlns="" val="2724940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69"/>
          <p:cNvGrpSpPr/>
          <p:nvPr/>
        </p:nvGrpSpPr>
        <p:grpSpPr>
          <a:xfrm>
            <a:off x="3612207" y="3131848"/>
            <a:ext cx="5101551" cy="646331"/>
            <a:chOff x="2699792" y="1450206"/>
            <a:chExt cx="5101551" cy="646331"/>
          </a:xfrm>
        </p:grpSpPr>
        <p:sp>
          <p:nvSpPr>
            <p:cNvPr id="71" name="文本框 70"/>
            <p:cNvSpPr txBox="1"/>
            <p:nvPr/>
          </p:nvSpPr>
          <p:spPr>
            <a:xfrm>
              <a:off x="2699792" y="1450206"/>
              <a:ext cx="455574" cy="646331"/>
            </a:xfrm>
            <a:prstGeom prst="rect">
              <a:avLst/>
            </a:prstGeom>
            <a:noFill/>
          </p:spPr>
          <p:txBody>
            <a:bodyPr wrap="none">
              <a:spAutoFit/>
            </a:bodyPr>
            <a:lstStyle/>
            <a:p>
              <a:pPr eaLnBrk="1" hangingPunct="1">
                <a:defRPr/>
              </a:pPr>
              <a:r>
                <a:rPr lang="en-US" altLang="zh-CN" sz="3600" dirty="0" smtClean="0">
                  <a:cs typeface="+mn-ea"/>
                  <a:sym typeface="+mn-lt"/>
                </a:rPr>
                <a:t>2</a:t>
              </a:r>
              <a:endParaRPr lang="zh-CN" altLang="en-US" sz="3600" dirty="0">
                <a:cs typeface="+mn-ea"/>
                <a:sym typeface="+mn-lt"/>
              </a:endParaRPr>
            </a:p>
          </p:txBody>
        </p:sp>
        <p:cxnSp>
          <p:nvCxnSpPr>
            <p:cNvPr id="72" name="直接连接符 71"/>
            <p:cNvCxnSpPr/>
            <p:nvPr/>
          </p:nvCxnSpPr>
          <p:spPr>
            <a:xfrm flipH="1">
              <a:off x="3126830" y="1566094"/>
              <a:ext cx="184150" cy="39687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3" name="文本框 72"/>
            <p:cNvSpPr txBox="1"/>
            <p:nvPr/>
          </p:nvSpPr>
          <p:spPr>
            <a:xfrm>
              <a:off x="3307805" y="1523231"/>
              <a:ext cx="4493538" cy="523220"/>
            </a:xfrm>
            <a:prstGeom prst="rect">
              <a:avLst/>
            </a:prstGeom>
            <a:noFill/>
          </p:spPr>
          <p:txBody>
            <a:bodyPr wrap="none">
              <a:spAutoFit/>
            </a:bodyPr>
            <a:lstStyle/>
            <a:p>
              <a:pPr>
                <a:defRPr/>
              </a:pPr>
              <a:r>
                <a:rPr lang="zh-CN" altLang="en-US" sz="2800" dirty="0" smtClean="0">
                  <a:cs typeface="+mn-ea"/>
                  <a:sym typeface="+mn-lt"/>
                </a:rPr>
                <a:t>华融期货居间协议要点解析</a:t>
              </a:r>
              <a:endParaRPr lang="zh-CN" altLang="en-US" sz="2800" dirty="0">
                <a:cs typeface="+mn-ea"/>
                <a:sym typeface="+mn-lt"/>
              </a:endParaRPr>
            </a:p>
          </p:txBody>
        </p:sp>
      </p:grpSp>
      <p:grpSp>
        <p:nvGrpSpPr>
          <p:cNvPr id="4" name="组合 81"/>
          <p:cNvGrpSpPr/>
          <p:nvPr/>
        </p:nvGrpSpPr>
        <p:grpSpPr>
          <a:xfrm>
            <a:off x="3618900" y="3860511"/>
            <a:ext cx="2228970" cy="646331"/>
            <a:chOff x="2699792" y="2178869"/>
            <a:chExt cx="2228970" cy="646331"/>
          </a:xfrm>
        </p:grpSpPr>
        <p:sp>
          <p:nvSpPr>
            <p:cNvPr id="83" name="文本框 82"/>
            <p:cNvSpPr txBox="1"/>
            <p:nvPr/>
          </p:nvSpPr>
          <p:spPr>
            <a:xfrm>
              <a:off x="2699792" y="2178869"/>
              <a:ext cx="455574" cy="646331"/>
            </a:xfrm>
            <a:prstGeom prst="rect">
              <a:avLst/>
            </a:prstGeom>
            <a:noFill/>
          </p:spPr>
          <p:txBody>
            <a:bodyPr wrap="none">
              <a:spAutoFit/>
            </a:bodyPr>
            <a:lstStyle/>
            <a:p>
              <a:pPr eaLnBrk="1" hangingPunct="1">
                <a:defRPr/>
              </a:pPr>
              <a:r>
                <a:rPr lang="en-US" altLang="zh-CN" sz="3600" dirty="0" smtClean="0">
                  <a:cs typeface="+mn-ea"/>
                  <a:sym typeface="+mn-lt"/>
                </a:rPr>
                <a:t>3</a:t>
              </a:r>
              <a:endParaRPr lang="zh-CN" altLang="en-US" sz="3600" dirty="0">
                <a:cs typeface="+mn-ea"/>
                <a:sym typeface="+mn-lt"/>
              </a:endParaRPr>
            </a:p>
          </p:txBody>
        </p:sp>
        <p:cxnSp>
          <p:nvCxnSpPr>
            <p:cNvPr id="84" name="直接连接符 83"/>
            <p:cNvCxnSpPr/>
            <p:nvPr/>
          </p:nvCxnSpPr>
          <p:spPr>
            <a:xfrm flipH="1">
              <a:off x="3126830" y="2296344"/>
              <a:ext cx="184150" cy="39528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5" name="文本框 84"/>
            <p:cNvSpPr txBox="1"/>
            <p:nvPr/>
          </p:nvSpPr>
          <p:spPr>
            <a:xfrm>
              <a:off x="3307805" y="2253481"/>
              <a:ext cx="1620957" cy="523220"/>
            </a:xfrm>
            <a:prstGeom prst="rect">
              <a:avLst/>
            </a:prstGeom>
            <a:noFill/>
          </p:spPr>
          <p:txBody>
            <a:bodyPr wrap="none">
              <a:spAutoFit/>
            </a:bodyPr>
            <a:lstStyle/>
            <a:p>
              <a:pPr>
                <a:defRPr/>
              </a:pPr>
              <a:r>
                <a:rPr lang="zh-CN" altLang="en-US" sz="2800" dirty="0" smtClean="0">
                  <a:cs typeface="+mn-ea"/>
                  <a:sym typeface="+mn-lt"/>
                </a:rPr>
                <a:t>居间案例</a:t>
              </a:r>
              <a:endParaRPr lang="zh-CN" altLang="en-US" sz="2800" dirty="0">
                <a:cs typeface="+mn-ea"/>
                <a:sym typeface="+mn-lt"/>
              </a:endParaRPr>
            </a:p>
          </p:txBody>
        </p:sp>
      </p:grpSp>
      <p:grpSp>
        <p:nvGrpSpPr>
          <p:cNvPr id="6" name="组合 89"/>
          <p:cNvGrpSpPr/>
          <p:nvPr/>
        </p:nvGrpSpPr>
        <p:grpSpPr>
          <a:xfrm>
            <a:off x="3618900" y="4634693"/>
            <a:ext cx="2228970" cy="646331"/>
            <a:chOff x="2699792" y="3637781"/>
            <a:chExt cx="2228970" cy="646331"/>
          </a:xfrm>
        </p:grpSpPr>
        <p:sp>
          <p:nvSpPr>
            <p:cNvPr id="91" name="文本框 90"/>
            <p:cNvSpPr txBox="1"/>
            <p:nvPr/>
          </p:nvSpPr>
          <p:spPr>
            <a:xfrm>
              <a:off x="2699792" y="3637781"/>
              <a:ext cx="455574" cy="646331"/>
            </a:xfrm>
            <a:prstGeom prst="rect">
              <a:avLst/>
            </a:prstGeom>
            <a:noFill/>
          </p:spPr>
          <p:txBody>
            <a:bodyPr wrap="none">
              <a:spAutoFit/>
            </a:bodyPr>
            <a:lstStyle/>
            <a:p>
              <a:pPr eaLnBrk="1" hangingPunct="1">
                <a:defRPr/>
              </a:pPr>
              <a:r>
                <a:rPr lang="en-US" altLang="zh-CN" sz="3600" dirty="0" smtClean="0">
                  <a:cs typeface="+mn-ea"/>
                  <a:sym typeface="+mn-lt"/>
                </a:rPr>
                <a:t>4</a:t>
              </a:r>
              <a:endParaRPr lang="zh-CN" altLang="en-US" sz="3600" dirty="0">
                <a:cs typeface="+mn-ea"/>
                <a:sym typeface="+mn-lt"/>
              </a:endParaRPr>
            </a:p>
          </p:txBody>
        </p:sp>
        <p:cxnSp>
          <p:nvCxnSpPr>
            <p:cNvPr id="92" name="直接连接符 91"/>
            <p:cNvCxnSpPr/>
            <p:nvPr/>
          </p:nvCxnSpPr>
          <p:spPr>
            <a:xfrm flipH="1">
              <a:off x="3126830" y="3755256"/>
              <a:ext cx="184150" cy="39528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3" name="文本框 92"/>
            <p:cNvSpPr txBox="1"/>
            <p:nvPr/>
          </p:nvSpPr>
          <p:spPr>
            <a:xfrm>
              <a:off x="3307805" y="3712394"/>
              <a:ext cx="1620957" cy="523220"/>
            </a:xfrm>
            <a:prstGeom prst="rect">
              <a:avLst/>
            </a:prstGeom>
            <a:noFill/>
          </p:spPr>
          <p:txBody>
            <a:bodyPr wrap="none">
              <a:spAutoFit/>
            </a:bodyPr>
            <a:lstStyle/>
            <a:p>
              <a:pPr>
                <a:defRPr/>
              </a:pPr>
              <a:r>
                <a:rPr lang="zh-CN" altLang="en-US" sz="2800" dirty="0" smtClean="0">
                  <a:cs typeface="+mn-ea"/>
                  <a:sym typeface="+mn-lt"/>
                </a:rPr>
                <a:t>常见问题</a:t>
              </a:r>
              <a:endParaRPr lang="zh-CN" altLang="en-US" sz="2800" dirty="0">
                <a:cs typeface="+mn-ea"/>
                <a:sym typeface="+mn-lt"/>
              </a:endParaRPr>
            </a:p>
          </p:txBody>
        </p:sp>
      </p:grpSp>
      <p:sp>
        <p:nvSpPr>
          <p:cNvPr id="2" name="矩形 1"/>
          <p:cNvSpPr/>
          <p:nvPr/>
        </p:nvSpPr>
        <p:spPr>
          <a:xfrm>
            <a:off x="3612206" y="1281084"/>
            <a:ext cx="5145715" cy="707886"/>
          </a:xfrm>
          <a:prstGeom prst="rect">
            <a:avLst/>
          </a:prstGeom>
          <a:blipFill dpi="0" rotWithShape="1">
            <a:blip r:embed="rId2"/>
            <a:srcRect/>
            <a:tile tx="0" ty="0" sx="50000" sy="50000" flip="none" algn="tl"/>
          </a:blipFill>
          <a:effectLst>
            <a:outerShdw dist="50800" dir="2700000" algn="tl" rotWithShape="0">
              <a:prstClr val="black">
                <a:alpha val="6000"/>
              </a:prstClr>
            </a:outerShdw>
          </a:effectLst>
        </p:spPr>
        <p:txBody>
          <a:bodyPr wrap="square" rtlCol="0">
            <a:spAutoFit/>
          </a:bodyPr>
          <a:lstStyle/>
          <a:p>
            <a:pPr algn="ctr"/>
            <a:r>
              <a:rPr lang="en-US" altLang="zh-CN" sz="4000" b="1" dirty="0">
                <a:solidFill>
                  <a:schemeClr val="bg1"/>
                </a:solidFill>
                <a:effectLst>
                  <a:outerShdw blurRad="38100" dist="38100" dir="2700000" algn="tl">
                    <a:srgbClr val="000000">
                      <a:alpha val="11000"/>
                    </a:srgbClr>
                  </a:outerShdw>
                </a:effectLst>
                <a:cs typeface="+mn-ea"/>
                <a:sym typeface="+mn-lt"/>
              </a:rPr>
              <a:t>CONTENTS</a:t>
            </a:r>
            <a:endParaRPr lang="zh-CN" altLang="en-US" sz="4000" b="1" dirty="0">
              <a:solidFill>
                <a:schemeClr val="bg1"/>
              </a:solidFill>
              <a:effectLst>
                <a:outerShdw blurRad="38100" dist="38100" dir="2700000" algn="tl">
                  <a:srgbClr val="000000">
                    <a:alpha val="11000"/>
                  </a:srgbClr>
                </a:outerShdw>
              </a:effectLst>
              <a:cs typeface="+mn-ea"/>
              <a:sym typeface="+mn-lt"/>
            </a:endParaRPr>
          </a:p>
        </p:txBody>
      </p:sp>
      <p:sp>
        <p:nvSpPr>
          <p:cNvPr id="5" name="矩形 4"/>
          <p:cNvSpPr/>
          <p:nvPr/>
        </p:nvSpPr>
        <p:spPr>
          <a:xfrm>
            <a:off x="0" y="6766042"/>
            <a:ext cx="12192000" cy="91958"/>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矩形 30"/>
          <p:cNvSpPr/>
          <p:nvPr/>
        </p:nvSpPr>
        <p:spPr>
          <a:xfrm>
            <a:off x="0" y="0"/>
            <a:ext cx="12192000" cy="75234"/>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文本框 70"/>
          <p:cNvSpPr txBox="1"/>
          <p:nvPr/>
        </p:nvSpPr>
        <p:spPr>
          <a:xfrm>
            <a:off x="3627447" y="2415568"/>
            <a:ext cx="455574" cy="646331"/>
          </a:xfrm>
          <a:prstGeom prst="rect">
            <a:avLst/>
          </a:prstGeom>
          <a:noFill/>
        </p:spPr>
        <p:txBody>
          <a:bodyPr wrap="none">
            <a:spAutoFit/>
          </a:bodyPr>
          <a:lstStyle/>
          <a:p>
            <a:pPr eaLnBrk="1" hangingPunct="1">
              <a:defRPr/>
            </a:pPr>
            <a:r>
              <a:rPr lang="en-US" altLang="zh-CN" sz="3600" dirty="0" smtClean="0">
                <a:cs typeface="+mn-ea"/>
                <a:sym typeface="+mn-lt"/>
              </a:rPr>
              <a:t>1</a:t>
            </a:r>
            <a:endParaRPr lang="zh-CN" altLang="en-US" sz="3600" dirty="0">
              <a:cs typeface="+mn-ea"/>
              <a:sym typeface="+mn-lt"/>
            </a:endParaRPr>
          </a:p>
        </p:txBody>
      </p:sp>
      <p:sp>
        <p:nvSpPr>
          <p:cNvPr id="33" name="文本框 72"/>
          <p:cNvSpPr txBox="1"/>
          <p:nvPr/>
        </p:nvSpPr>
        <p:spPr>
          <a:xfrm>
            <a:off x="4235460" y="2454303"/>
            <a:ext cx="4493538" cy="523220"/>
          </a:xfrm>
          <a:prstGeom prst="rect">
            <a:avLst/>
          </a:prstGeom>
          <a:noFill/>
        </p:spPr>
        <p:txBody>
          <a:bodyPr wrap="none">
            <a:spAutoFit/>
          </a:bodyPr>
          <a:lstStyle/>
          <a:p>
            <a:pPr>
              <a:defRPr/>
            </a:pPr>
            <a:r>
              <a:rPr lang="zh-CN" altLang="en-US" sz="2800" dirty="0" smtClean="0">
                <a:cs typeface="+mn-ea"/>
                <a:sym typeface="+mn-lt"/>
              </a:rPr>
              <a:t>华融期货居间业务管理办法</a:t>
            </a:r>
            <a:endParaRPr lang="zh-CN" altLang="en-US" sz="2800" dirty="0">
              <a:cs typeface="+mn-ea"/>
              <a:sym typeface="+mn-lt"/>
            </a:endParaRPr>
          </a:p>
        </p:txBody>
      </p:sp>
      <p:cxnSp>
        <p:nvCxnSpPr>
          <p:cNvPr id="34" name="直接连接符 33"/>
          <p:cNvCxnSpPr/>
          <p:nvPr/>
        </p:nvCxnSpPr>
        <p:spPr>
          <a:xfrm flipH="1">
            <a:off x="4065915" y="2542886"/>
            <a:ext cx="184150" cy="39687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0" name="组合 89"/>
          <p:cNvGrpSpPr/>
          <p:nvPr/>
        </p:nvGrpSpPr>
        <p:grpSpPr>
          <a:xfrm>
            <a:off x="3664975" y="5393149"/>
            <a:ext cx="6850626" cy="1028719"/>
            <a:chOff x="2699792" y="3637781"/>
            <a:chExt cx="6850626" cy="1028719"/>
          </a:xfrm>
        </p:grpSpPr>
        <p:sp>
          <p:nvSpPr>
            <p:cNvPr id="21" name="文本框 90"/>
            <p:cNvSpPr txBox="1"/>
            <p:nvPr/>
          </p:nvSpPr>
          <p:spPr>
            <a:xfrm>
              <a:off x="2699792" y="3637781"/>
              <a:ext cx="441146" cy="646331"/>
            </a:xfrm>
            <a:prstGeom prst="rect">
              <a:avLst/>
            </a:prstGeom>
            <a:noFill/>
          </p:spPr>
          <p:txBody>
            <a:bodyPr wrap="none">
              <a:spAutoFit/>
            </a:bodyPr>
            <a:lstStyle/>
            <a:p>
              <a:pPr eaLnBrk="1" hangingPunct="1">
                <a:defRPr/>
              </a:pPr>
              <a:r>
                <a:rPr lang="en-US" altLang="zh-CN" sz="3600" dirty="0" smtClean="0">
                  <a:cs typeface="+mn-ea"/>
                  <a:sym typeface="+mn-lt"/>
                </a:rPr>
                <a:t>5</a:t>
              </a:r>
              <a:endParaRPr lang="zh-CN" altLang="en-US" sz="3600" dirty="0">
                <a:cs typeface="+mn-ea"/>
                <a:sym typeface="+mn-lt"/>
              </a:endParaRPr>
            </a:p>
          </p:txBody>
        </p:sp>
        <p:cxnSp>
          <p:nvCxnSpPr>
            <p:cNvPr id="22" name="直接连接符 21"/>
            <p:cNvCxnSpPr/>
            <p:nvPr/>
          </p:nvCxnSpPr>
          <p:spPr>
            <a:xfrm flipH="1">
              <a:off x="3126830" y="3755256"/>
              <a:ext cx="184150" cy="39528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文本框 92"/>
            <p:cNvSpPr txBox="1"/>
            <p:nvPr/>
          </p:nvSpPr>
          <p:spPr>
            <a:xfrm>
              <a:off x="3307806" y="3712393"/>
              <a:ext cx="6242612" cy="954107"/>
            </a:xfrm>
            <a:prstGeom prst="rect">
              <a:avLst/>
            </a:prstGeom>
            <a:noFill/>
          </p:spPr>
          <p:txBody>
            <a:bodyPr wrap="square">
              <a:spAutoFit/>
            </a:bodyPr>
            <a:lstStyle/>
            <a:p>
              <a:pPr>
                <a:defRPr/>
              </a:pPr>
              <a:r>
                <a:rPr lang="zh-CN" altLang="en-US" sz="2800" dirty="0" smtClean="0">
                  <a:cs typeface="+mn-ea"/>
                  <a:sym typeface="+mn-lt"/>
                </a:rPr>
                <a:t>中期协</a:t>
              </a:r>
              <a:r>
                <a:rPr lang="en-US" altLang="zh-CN" sz="2800" dirty="0" smtClean="0">
                  <a:cs typeface="+mn-ea"/>
                  <a:sym typeface="+mn-lt"/>
                </a:rPr>
                <a:t>-《</a:t>
              </a:r>
              <a:r>
                <a:rPr lang="zh-CN" altLang="en-US" sz="2800" dirty="0" smtClean="0">
                  <a:cs typeface="+mn-ea"/>
                  <a:sym typeface="+mn-lt"/>
                </a:rPr>
                <a:t>期货公司居间人管理办法（试行）（征求意见稿）</a:t>
              </a:r>
              <a:r>
                <a:rPr lang="en-US" altLang="zh-CN" sz="2800" dirty="0" smtClean="0">
                  <a:cs typeface="+mn-ea"/>
                  <a:sym typeface="+mn-lt"/>
                </a:rPr>
                <a:t>》</a:t>
              </a:r>
              <a:endParaRPr lang="zh-CN" altLang="en-US" sz="2800" dirty="0">
                <a:cs typeface="+mn-ea"/>
                <a:sym typeface="+mn-lt"/>
              </a:endParaRPr>
            </a:p>
          </p:txBody>
        </p:sp>
      </p:grpSp>
    </p:spTree>
    <p:extLst>
      <p:ext uri="{BB962C8B-B14F-4D97-AF65-F5344CB8AC3E}">
        <p14:creationId xmlns:p14="http://schemas.microsoft.com/office/powerpoint/2010/main" xmlns="" val="2817661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一、居间业务管理办法</a:t>
            </a:r>
            <a:r>
              <a:rPr lang="en-US" altLang="zh-CN" dirty="0" smtClean="0"/>
              <a:t>-</a:t>
            </a:r>
            <a:r>
              <a:rPr lang="zh-CN" altLang="en-US" dirty="0" smtClean="0"/>
              <a:t>居间服务准则</a:t>
            </a:r>
            <a:endParaRPr lang="zh-CN" altLang="en-US" dirty="0"/>
          </a:p>
        </p:txBody>
      </p:sp>
      <p:grpSp>
        <p:nvGrpSpPr>
          <p:cNvPr id="3" name="组合 2"/>
          <p:cNvGrpSpPr/>
          <p:nvPr/>
        </p:nvGrpSpPr>
        <p:grpSpPr>
          <a:xfrm>
            <a:off x="891540" y="1331412"/>
            <a:ext cx="10115549" cy="5103677"/>
            <a:chOff x="1373566" y="1537153"/>
            <a:chExt cx="8910653" cy="4114756"/>
          </a:xfrm>
        </p:grpSpPr>
        <p:sp>
          <p:nvSpPr>
            <p:cNvPr id="4" name="任意多边形 3"/>
            <p:cNvSpPr/>
            <p:nvPr/>
          </p:nvSpPr>
          <p:spPr>
            <a:xfrm>
              <a:off x="1373566" y="1537153"/>
              <a:ext cx="4212012" cy="1119228"/>
            </a:xfrm>
            <a:custGeom>
              <a:avLst/>
              <a:gdLst>
                <a:gd name="connsiteX0" fmla="*/ 0 w 5359669"/>
                <a:gd name="connsiteY0" fmla="*/ 0 h 1397000"/>
                <a:gd name="connsiteX1" fmla="*/ 5359669 w 5359669"/>
                <a:gd name="connsiteY1" fmla="*/ 0 h 1397000"/>
                <a:gd name="connsiteX2" fmla="*/ 5359669 w 5359669"/>
                <a:gd name="connsiteY2" fmla="*/ 1397000 h 1397000"/>
                <a:gd name="connsiteX3" fmla="*/ 0 w 5359669"/>
                <a:gd name="connsiteY3" fmla="*/ 1397000 h 1397000"/>
                <a:gd name="connsiteX4" fmla="*/ 0 w 5359669"/>
                <a:gd name="connsiteY4" fmla="*/ 0 h 1397000"/>
                <a:gd name="connsiteX0-1" fmla="*/ 0 w 5359669"/>
                <a:gd name="connsiteY0-2" fmla="*/ 3629 h 1400629"/>
                <a:gd name="connsiteX1-3" fmla="*/ 422813 w 5359669"/>
                <a:gd name="connsiteY1-4" fmla="*/ 0 h 1400629"/>
                <a:gd name="connsiteX2-5" fmla="*/ 5359669 w 5359669"/>
                <a:gd name="connsiteY2-6" fmla="*/ 3629 h 1400629"/>
                <a:gd name="connsiteX3-7" fmla="*/ 5359669 w 5359669"/>
                <a:gd name="connsiteY3-8" fmla="*/ 1400629 h 1400629"/>
                <a:gd name="connsiteX4-9" fmla="*/ 0 w 5359669"/>
                <a:gd name="connsiteY4-10" fmla="*/ 1400629 h 1400629"/>
                <a:gd name="connsiteX5" fmla="*/ 0 w 5359669"/>
                <a:gd name="connsiteY5" fmla="*/ 3629 h 1400629"/>
                <a:gd name="connsiteX0-11" fmla="*/ 0 w 5359669"/>
                <a:gd name="connsiteY0-12" fmla="*/ 3629 h 1400629"/>
                <a:gd name="connsiteX1-13" fmla="*/ 422813 w 5359669"/>
                <a:gd name="connsiteY1-14" fmla="*/ 0 h 1400629"/>
                <a:gd name="connsiteX2-15" fmla="*/ 422813 w 5359669"/>
                <a:gd name="connsiteY2-16" fmla="*/ 1 h 1400629"/>
                <a:gd name="connsiteX3-17" fmla="*/ 5359669 w 5359669"/>
                <a:gd name="connsiteY3-18" fmla="*/ 3629 h 1400629"/>
                <a:gd name="connsiteX4-19" fmla="*/ 5359669 w 5359669"/>
                <a:gd name="connsiteY4-20" fmla="*/ 1400629 h 1400629"/>
                <a:gd name="connsiteX5-21" fmla="*/ 0 w 5359669"/>
                <a:gd name="connsiteY5-22" fmla="*/ 1400629 h 1400629"/>
                <a:gd name="connsiteX6" fmla="*/ 0 w 5359669"/>
                <a:gd name="connsiteY6" fmla="*/ 3629 h 1400629"/>
                <a:gd name="connsiteX0-23" fmla="*/ 0 w 5359669"/>
                <a:gd name="connsiteY0-24" fmla="*/ 1400629 h 1400629"/>
                <a:gd name="connsiteX1-25" fmla="*/ 422813 w 5359669"/>
                <a:gd name="connsiteY1-26" fmla="*/ 0 h 1400629"/>
                <a:gd name="connsiteX2-27" fmla="*/ 422813 w 5359669"/>
                <a:gd name="connsiteY2-28" fmla="*/ 1 h 1400629"/>
                <a:gd name="connsiteX3-29" fmla="*/ 5359669 w 5359669"/>
                <a:gd name="connsiteY3-30" fmla="*/ 3629 h 1400629"/>
                <a:gd name="connsiteX4-31" fmla="*/ 5359669 w 5359669"/>
                <a:gd name="connsiteY4-32" fmla="*/ 1400629 h 1400629"/>
                <a:gd name="connsiteX5-33" fmla="*/ 0 w 5359669"/>
                <a:gd name="connsiteY5-34" fmla="*/ 1400629 h 1400629"/>
                <a:gd name="connsiteX0-35" fmla="*/ 0 w 5359669"/>
                <a:gd name="connsiteY0-36" fmla="*/ 1400629 h 1409701"/>
                <a:gd name="connsiteX1-37" fmla="*/ 422813 w 5359669"/>
                <a:gd name="connsiteY1-38" fmla="*/ 0 h 1409701"/>
                <a:gd name="connsiteX2-39" fmla="*/ 422813 w 5359669"/>
                <a:gd name="connsiteY2-40" fmla="*/ 1 h 1409701"/>
                <a:gd name="connsiteX3-41" fmla="*/ 5359669 w 5359669"/>
                <a:gd name="connsiteY3-42" fmla="*/ 3629 h 1409701"/>
                <a:gd name="connsiteX4-43" fmla="*/ 5359669 w 5359669"/>
                <a:gd name="connsiteY4-44" fmla="*/ 1400629 h 1409701"/>
                <a:gd name="connsiteX5-45" fmla="*/ 54513 w 5359669"/>
                <a:gd name="connsiteY5-46" fmla="*/ 1409701 h 1409701"/>
                <a:gd name="connsiteX6-47" fmla="*/ 0 w 5359669"/>
                <a:gd name="connsiteY6-48" fmla="*/ 1400629 h 1409701"/>
                <a:gd name="connsiteX0-49" fmla="*/ 0 w 5305156"/>
                <a:gd name="connsiteY0-50" fmla="*/ 1409701 h 1409701"/>
                <a:gd name="connsiteX1-51" fmla="*/ 368300 w 5305156"/>
                <a:gd name="connsiteY1-52" fmla="*/ 0 h 1409701"/>
                <a:gd name="connsiteX2-53" fmla="*/ 368300 w 5305156"/>
                <a:gd name="connsiteY2-54" fmla="*/ 1 h 1409701"/>
                <a:gd name="connsiteX3-55" fmla="*/ 5305156 w 5305156"/>
                <a:gd name="connsiteY3-56" fmla="*/ 3629 h 1409701"/>
                <a:gd name="connsiteX4-57" fmla="*/ 5305156 w 5305156"/>
                <a:gd name="connsiteY4-58" fmla="*/ 1400629 h 1409701"/>
                <a:gd name="connsiteX5-59" fmla="*/ 0 w 5305156"/>
                <a:gd name="connsiteY5-60" fmla="*/ 1409701 h 14097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5305156" h="1409701">
                  <a:moveTo>
                    <a:pt x="0" y="1409701"/>
                  </a:moveTo>
                  <a:lnTo>
                    <a:pt x="368300" y="0"/>
                  </a:lnTo>
                  <a:lnTo>
                    <a:pt x="368300" y="1"/>
                  </a:lnTo>
                  <a:lnTo>
                    <a:pt x="5305156" y="3629"/>
                  </a:lnTo>
                  <a:lnTo>
                    <a:pt x="5305156" y="1400629"/>
                  </a:lnTo>
                  <a:lnTo>
                    <a:pt x="0" y="140970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4"/>
            <p:cNvSpPr/>
            <p:nvPr/>
          </p:nvSpPr>
          <p:spPr>
            <a:xfrm>
              <a:off x="1374612" y="1540035"/>
              <a:ext cx="858055" cy="1109144"/>
            </a:xfrm>
            <a:custGeom>
              <a:avLst/>
              <a:gdLst>
                <a:gd name="connsiteX0" fmla="*/ 0 w 5359669"/>
                <a:gd name="connsiteY0" fmla="*/ 1397000 h 1397000"/>
                <a:gd name="connsiteX1" fmla="*/ 349250 w 5359669"/>
                <a:gd name="connsiteY1" fmla="*/ 0 h 1397000"/>
                <a:gd name="connsiteX2" fmla="*/ 5359669 w 5359669"/>
                <a:gd name="connsiteY2" fmla="*/ 0 h 1397000"/>
                <a:gd name="connsiteX3" fmla="*/ 5010419 w 5359669"/>
                <a:gd name="connsiteY3" fmla="*/ 1397000 h 1397000"/>
                <a:gd name="connsiteX4" fmla="*/ 0 w 5359669"/>
                <a:gd name="connsiteY4" fmla="*/ 1397000 h 1397000"/>
                <a:gd name="connsiteX0-1" fmla="*/ 0 w 5359669"/>
                <a:gd name="connsiteY0-2" fmla="*/ 1397000 h 1397000"/>
                <a:gd name="connsiteX1-3" fmla="*/ 4651620 w 5359669"/>
                <a:gd name="connsiteY1-4" fmla="*/ 0 h 1397000"/>
                <a:gd name="connsiteX2-5" fmla="*/ 5359669 w 5359669"/>
                <a:gd name="connsiteY2-6" fmla="*/ 0 h 1397000"/>
                <a:gd name="connsiteX3-7" fmla="*/ 5010419 w 5359669"/>
                <a:gd name="connsiteY3-8" fmla="*/ 1397000 h 1397000"/>
                <a:gd name="connsiteX4-9" fmla="*/ 0 w 5359669"/>
                <a:gd name="connsiteY4-10" fmla="*/ 1397000 h 1397000"/>
                <a:gd name="connsiteX0-11" fmla="*/ 0 w 1080746"/>
                <a:gd name="connsiteY0-12" fmla="*/ 1397000 h 1397000"/>
                <a:gd name="connsiteX1-13" fmla="*/ 372697 w 1080746"/>
                <a:gd name="connsiteY1-14" fmla="*/ 0 h 1397000"/>
                <a:gd name="connsiteX2-15" fmla="*/ 1080746 w 1080746"/>
                <a:gd name="connsiteY2-16" fmla="*/ 0 h 1397000"/>
                <a:gd name="connsiteX3-17" fmla="*/ 731496 w 1080746"/>
                <a:gd name="connsiteY3-18" fmla="*/ 1397000 h 1397000"/>
                <a:gd name="connsiteX4-19" fmla="*/ 0 w 1080746"/>
                <a:gd name="connsiteY4-20" fmla="*/ 1397000 h 1397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80746" h="1397000">
                  <a:moveTo>
                    <a:pt x="0" y="1397000"/>
                  </a:moveTo>
                  <a:lnTo>
                    <a:pt x="372697" y="0"/>
                  </a:lnTo>
                  <a:lnTo>
                    <a:pt x="1080746" y="0"/>
                  </a:lnTo>
                  <a:lnTo>
                    <a:pt x="731496" y="1397000"/>
                  </a:lnTo>
                  <a:lnTo>
                    <a:pt x="0" y="1397000"/>
                  </a:lnTo>
                  <a:close/>
                </a:path>
              </a:pathLst>
            </a:custGeom>
            <a:solidFill>
              <a:schemeClr val="accent1"/>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3765"/>
              <a:r>
                <a:rPr lang="en-US" altLang="zh-CN" sz="2000" b="1" dirty="0">
                  <a:solidFill>
                    <a:schemeClr val="bg1"/>
                  </a:solidFill>
                </a:rPr>
                <a:t>01</a:t>
              </a:r>
              <a:endParaRPr lang="zh-CN" altLang="en-US" sz="2000" b="1" dirty="0">
                <a:solidFill>
                  <a:schemeClr val="bg1"/>
                </a:solidFill>
              </a:endParaRPr>
            </a:p>
          </p:txBody>
        </p:sp>
        <p:sp>
          <p:nvSpPr>
            <p:cNvPr id="6" name="任意多边形 5"/>
            <p:cNvSpPr/>
            <p:nvPr/>
          </p:nvSpPr>
          <p:spPr>
            <a:xfrm>
              <a:off x="1373566" y="2969115"/>
              <a:ext cx="4212012" cy="1119228"/>
            </a:xfrm>
            <a:custGeom>
              <a:avLst/>
              <a:gdLst>
                <a:gd name="connsiteX0" fmla="*/ 0 w 5359669"/>
                <a:gd name="connsiteY0" fmla="*/ 0 h 1397000"/>
                <a:gd name="connsiteX1" fmla="*/ 5359669 w 5359669"/>
                <a:gd name="connsiteY1" fmla="*/ 0 h 1397000"/>
                <a:gd name="connsiteX2" fmla="*/ 5359669 w 5359669"/>
                <a:gd name="connsiteY2" fmla="*/ 1397000 h 1397000"/>
                <a:gd name="connsiteX3" fmla="*/ 0 w 5359669"/>
                <a:gd name="connsiteY3" fmla="*/ 1397000 h 1397000"/>
                <a:gd name="connsiteX4" fmla="*/ 0 w 5359669"/>
                <a:gd name="connsiteY4" fmla="*/ 0 h 1397000"/>
                <a:gd name="connsiteX0-1" fmla="*/ 0 w 5359669"/>
                <a:gd name="connsiteY0-2" fmla="*/ 3629 h 1400629"/>
                <a:gd name="connsiteX1-3" fmla="*/ 422813 w 5359669"/>
                <a:gd name="connsiteY1-4" fmla="*/ 0 h 1400629"/>
                <a:gd name="connsiteX2-5" fmla="*/ 5359669 w 5359669"/>
                <a:gd name="connsiteY2-6" fmla="*/ 3629 h 1400629"/>
                <a:gd name="connsiteX3-7" fmla="*/ 5359669 w 5359669"/>
                <a:gd name="connsiteY3-8" fmla="*/ 1400629 h 1400629"/>
                <a:gd name="connsiteX4-9" fmla="*/ 0 w 5359669"/>
                <a:gd name="connsiteY4-10" fmla="*/ 1400629 h 1400629"/>
                <a:gd name="connsiteX5" fmla="*/ 0 w 5359669"/>
                <a:gd name="connsiteY5" fmla="*/ 3629 h 1400629"/>
                <a:gd name="connsiteX0-11" fmla="*/ 0 w 5359669"/>
                <a:gd name="connsiteY0-12" fmla="*/ 3629 h 1400629"/>
                <a:gd name="connsiteX1-13" fmla="*/ 422813 w 5359669"/>
                <a:gd name="connsiteY1-14" fmla="*/ 0 h 1400629"/>
                <a:gd name="connsiteX2-15" fmla="*/ 422813 w 5359669"/>
                <a:gd name="connsiteY2-16" fmla="*/ 1 h 1400629"/>
                <a:gd name="connsiteX3-17" fmla="*/ 5359669 w 5359669"/>
                <a:gd name="connsiteY3-18" fmla="*/ 3629 h 1400629"/>
                <a:gd name="connsiteX4-19" fmla="*/ 5359669 w 5359669"/>
                <a:gd name="connsiteY4-20" fmla="*/ 1400629 h 1400629"/>
                <a:gd name="connsiteX5-21" fmla="*/ 0 w 5359669"/>
                <a:gd name="connsiteY5-22" fmla="*/ 1400629 h 1400629"/>
                <a:gd name="connsiteX6" fmla="*/ 0 w 5359669"/>
                <a:gd name="connsiteY6" fmla="*/ 3629 h 1400629"/>
                <a:gd name="connsiteX0-23" fmla="*/ 0 w 5359669"/>
                <a:gd name="connsiteY0-24" fmla="*/ 1400629 h 1400629"/>
                <a:gd name="connsiteX1-25" fmla="*/ 422813 w 5359669"/>
                <a:gd name="connsiteY1-26" fmla="*/ 0 h 1400629"/>
                <a:gd name="connsiteX2-27" fmla="*/ 422813 w 5359669"/>
                <a:gd name="connsiteY2-28" fmla="*/ 1 h 1400629"/>
                <a:gd name="connsiteX3-29" fmla="*/ 5359669 w 5359669"/>
                <a:gd name="connsiteY3-30" fmla="*/ 3629 h 1400629"/>
                <a:gd name="connsiteX4-31" fmla="*/ 5359669 w 5359669"/>
                <a:gd name="connsiteY4-32" fmla="*/ 1400629 h 1400629"/>
                <a:gd name="connsiteX5-33" fmla="*/ 0 w 5359669"/>
                <a:gd name="connsiteY5-34" fmla="*/ 1400629 h 1400629"/>
                <a:gd name="connsiteX0-35" fmla="*/ 0 w 5359669"/>
                <a:gd name="connsiteY0-36" fmla="*/ 1400629 h 1409701"/>
                <a:gd name="connsiteX1-37" fmla="*/ 422813 w 5359669"/>
                <a:gd name="connsiteY1-38" fmla="*/ 0 h 1409701"/>
                <a:gd name="connsiteX2-39" fmla="*/ 422813 w 5359669"/>
                <a:gd name="connsiteY2-40" fmla="*/ 1 h 1409701"/>
                <a:gd name="connsiteX3-41" fmla="*/ 5359669 w 5359669"/>
                <a:gd name="connsiteY3-42" fmla="*/ 3629 h 1409701"/>
                <a:gd name="connsiteX4-43" fmla="*/ 5359669 w 5359669"/>
                <a:gd name="connsiteY4-44" fmla="*/ 1400629 h 1409701"/>
                <a:gd name="connsiteX5-45" fmla="*/ 54513 w 5359669"/>
                <a:gd name="connsiteY5-46" fmla="*/ 1409701 h 1409701"/>
                <a:gd name="connsiteX6-47" fmla="*/ 0 w 5359669"/>
                <a:gd name="connsiteY6-48" fmla="*/ 1400629 h 1409701"/>
                <a:gd name="connsiteX0-49" fmla="*/ 0 w 5305156"/>
                <a:gd name="connsiteY0-50" fmla="*/ 1409701 h 1409701"/>
                <a:gd name="connsiteX1-51" fmla="*/ 368300 w 5305156"/>
                <a:gd name="connsiteY1-52" fmla="*/ 0 h 1409701"/>
                <a:gd name="connsiteX2-53" fmla="*/ 368300 w 5305156"/>
                <a:gd name="connsiteY2-54" fmla="*/ 1 h 1409701"/>
                <a:gd name="connsiteX3-55" fmla="*/ 5305156 w 5305156"/>
                <a:gd name="connsiteY3-56" fmla="*/ 3629 h 1409701"/>
                <a:gd name="connsiteX4-57" fmla="*/ 5305156 w 5305156"/>
                <a:gd name="connsiteY4-58" fmla="*/ 1400629 h 1409701"/>
                <a:gd name="connsiteX5-59" fmla="*/ 0 w 5305156"/>
                <a:gd name="connsiteY5-60" fmla="*/ 1409701 h 14097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5305156" h="1409701">
                  <a:moveTo>
                    <a:pt x="0" y="1409701"/>
                  </a:moveTo>
                  <a:lnTo>
                    <a:pt x="368300" y="0"/>
                  </a:lnTo>
                  <a:lnTo>
                    <a:pt x="368300" y="1"/>
                  </a:lnTo>
                  <a:lnTo>
                    <a:pt x="5305156" y="3629"/>
                  </a:lnTo>
                  <a:lnTo>
                    <a:pt x="5305156" y="1400629"/>
                  </a:lnTo>
                  <a:lnTo>
                    <a:pt x="0" y="140970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6"/>
            <p:cNvSpPr/>
            <p:nvPr/>
          </p:nvSpPr>
          <p:spPr>
            <a:xfrm>
              <a:off x="1374612" y="2971997"/>
              <a:ext cx="858055" cy="1109144"/>
            </a:xfrm>
            <a:custGeom>
              <a:avLst/>
              <a:gdLst>
                <a:gd name="connsiteX0" fmla="*/ 0 w 5359669"/>
                <a:gd name="connsiteY0" fmla="*/ 1397000 h 1397000"/>
                <a:gd name="connsiteX1" fmla="*/ 349250 w 5359669"/>
                <a:gd name="connsiteY1" fmla="*/ 0 h 1397000"/>
                <a:gd name="connsiteX2" fmla="*/ 5359669 w 5359669"/>
                <a:gd name="connsiteY2" fmla="*/ 0 h 1397000"/>
                <a:gd name="connsiteX3" fmla="*/ 5010419 w 5359669"/>
                <a:gd name="connsiteY3" fmla="*/ 1397000 h 1397000"/>
                <a:gd name="connsiteX4" fmla="*/ 0 w 5359669"/>
                <a:gd name="connsiteY4" fmla="*/ 1397000 h 1397000"/>
                <a:gd name="connsiteX0-1" fmla="*/ 0 w 5359669"/>
                <a:gd name="connsiteY0-2" fmla="*/ 1397000 h 1397000"/>
                <a:gd name="connsiteX1-3" fmla="*/ 4651620 w 5359669"/>
                <a:gd name="connsiteY1-4" fmla="*/ 0 h 1397000"/>
                <a:gd name="connsiteX2-5" fmla="*/ 5359669 w 5359669"/>
                <a:gd name="connsiteY2-6" fmla="*/ 0 h 1397000"/>
                <a:gd name="connsiteX3-7" fmla="*/ 5010419 w 5359669"/>
                <a:gd name="connsiteY3-8" fmla="*/ 1397000 h 1397000"/>
                <a:gd name="connsiteX4-9" fmla="*/ 0 w 5359669"/>
                <a:gd name="connsiteY4-10" fmla="*/ 1397000 h 1397000"/>
                <a:gd name="connsiteX0-11" fmla="*/ 0 w 1080746"/>
                <a:gd name="connsiteY0-12" fmla="*/ 1397000 h 1397000"/>
                <a:gd name="connsiteX1-13" fmla="*/ 372697 w 1080746"/>
                <a:gd name="connsiteY1-14" fmla="*/ 0 h 1397000"/>
                <a:gd name="connsiteX2-15" fmla="*/ 1080746 w 1080746"/>
                <a:gd name="connsiteY2-16" fmla="*/ 0 h 1397000"/>
                <a:gd name="connsiteX3-17" fmla="*/ 731496 w 1080746"/>
                <a:gd name="connsiteY3-18" fmla="*/ 1397000 h 1397000"/>
                <a:gd name="connsiteX4-19" fmla="*/ 0 w 1080746"/>
                <a:gd name="connsiteY4-20" fmla="*/ 1397000 h 1397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80746" h="1397000">
                  <a:moveTo>
                    <a:pt x="0" y="1397000"/>
                  </a:moveTo>
                  <a:lnTo>
                    <a:pt x="372697" y="0"/>
                  </a:lnTo>
                  <a:lnTo>
                    <a:pt x="1080746" y="0"/>
                  </a:lnTo>
                  <a:lnTo>
                    <a:pt x="731496" y="1397000"/>
                  </a:lnTo>
                  <a:lnTo>
                    <a:pt x="0" y="1397000"/>
                  </a:lnTo>
                  <a:close/>
                </a:path>
              </a:pathLst>
            </a:custGeom>
            <a:solidFill>
              <a:schemeClr val="accent1"/>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3765"/>
              <a:r>
                <a:rPr lang="en-US" altLang="zh-CN" sz="2000" b="1" dirty="0">
                  <a:solidFill>
                    <a:schemeClr val="bg1"/>
                  </a:solidFill>
                </a:rPr>
                <a:t>02</a:t>
              </a:r>
              <a:endParaRPr lang="zh-CN" altLang="en-US" sz="2000" b="1" dirty="0">
                <a:solidFill>
                  <a:schemeClr val="bg1"/>
                </a:solidFill>
              </a:endParaRPr>
            </a:p>
          </p:txBody>
        </p:sp>
        <p:sp>
          <p:nvSpPr>
            <p:cNvPr id="8" name="任意多边形 7"/>
            <p:cNvSpPr/>
            <p:nvPr/>
          </p:nvSpPr>
          <p:spPr>
            <a:xfrm>
              <a:off x="1373566" y="4432016"/>
              <a:ext cx="4212012" cy="1119228"/>
            </a:xfrm>
            <a:custGeom>
              <a:avLst/>
              <a:gdLst>
                <a:gd name="connsiteX0" fmla="*/ 0 w 5359669"/>
                <a:gd name="connsiteY0" fmla="*/ 0 h 1397000"/>
                <a:gd name="connsiteX1" fmla="*/ 5359669 w 5359669"/>
                <a:gd name="connsiteY1" fmla="*/ 0 h 1397000"/>
                <a:gd name="connsiteX2" fmla="*/ 5359669 w 5359669"/>
                <a:gd name="connsiteY2" fmla="*/ 1397000 h 1397000"/>
                <a:gd name="connsiteX3" fmla="*/ 0 w 5359669"/>
                <a:gd name="connsiteY3" fmla="*/ 1397000 h 1397000"/>
                <a:gd name="connsiteX4" fmla="*/ 0 w 5359669"/>
                <a:gd name="connsiteY4" fmla="*/ 0 h 1397000"/>
                <a:gd name="connsiteX0-1" fmla="*/ 0 w 5359669"/>
                <a:gd name="connsiteY0-2" fmla="*/ 3629 h 1400629"/>
                <a:gd name="connsiteX1-3" fmla="*/ 422813 w 5359669"/>
                <a:gd name="connsiteY1-4" fmla="*/ 0 h 1400629"/>
                <a:gd name="connsiteX2-5" fmla="*/ 5359669 w 5359669"/>
                <a:gd name="connsiteY2-6" fmla="*/ 3629 h 1400629"/>
                <a:gd name="connsiteX3-7" fmla="*/ 5359669 w 5359669"/>
                <a:gd name="connsiteY3-8" fmla="*/ 1400629 h 1400629"/>
                <a:gd name="connsiteX4-9" fmla="*/ 0 w 5359669"/>
                <a:gd name="connsiteY4-10" fmla="*/ 1400629 h 1400629"/>
                <a:gd name="connsiteX5" fmla="*/ 0 w 5359669"/>
                <a:gd name="connsiteY5" fmla="*/ 3629 h 1400629"/>
                <a:gd name="connsiteX0-11" fmla="*/ 0 w 5359669"/>
                <a:gd name="connsiteY0-12" fmla="*/ 3629 h 1400629"/>
                <a:gd name="connsiteX1-13" fmla="*/ 422813 w 5359669"/>
                <a:gd name="connsiteY1-14" fmla="*/ 0 h 1400629"/>
                <a:gd name="connsiteX2-15" fmla="*/ 422813 w 5359669"/>
                <a:gd name="connsiteY2-16" fmla="*/ 1 h 1400629"/>
                <a:gd name="connsiteX3-17" fmla="*/ 5359669 w 5359669"/>
                <a:gd name="connsiteY3-18" fmla="*/ 3629 h 1400629"/>
                <a:gd name="connsiteX4-19" fmla="*/ 5359669 w 5359669"/>
                <a:gd name="connsiteY4-20" fmla="*/ 1400629 h 1400629"/>
                <a:gd name="connsiteX5-21" fmla="*/ 0 w 5359669"/>
                <a:gd name="connsiteY5-22" fmla="*/ 1400629 h 1400629"/>
                <a:gd name="connsiteX6" fmla="*/ 0 w 5359669"/>
                <a:gd name="connsiteY6" fmla="*/ 3629 h 1400629"/>
                <a:gd name="connsiteX0-23" fmla="*/ 0 w 5359669"/>
                <a:gd name="connsiteY0-24" fmla="*/ 1400629 h 1400629"/>
                <a:gd name="connsiteX1-25" fmla="*/ 422813 w 5359669"/>
                <a:gd name="connsiteY1-26" fmla="*/ 0 h 1400629"/>
                <a:gd name="connsiteX2-27" fmla="*/ 422813 w 5359669"/>
                <a:gd name="connsiteY2-28" fmla="*/ 1 h 1400629"/>
                <a:gd name="connsiteX3-29" fmla="*/ 5359669 w 5359669"/>
                <a:gd name="connsiteY3-30" fmla="*/ 3629 h 1400629"/>
                <a:gd name="connsiteX4-31" fmla="*/ 5359669 w 5359669"/>
                <a:gd name="connsiteY4-32" fmla="*/ 1400629 h 1400629"/>
                <a:gd name="connsiteX5-33" fmla="*/ 0 w 5359669"/>
                <a:gd name="connsiteY5-34" fmla="*/ 1400629 h 1400629"/>
                <a:gd name="connsiteX0-35" fmla="*/ 0 w 5359669"/>
                <a:gd name="connsiteY0-36" fmla="*/ 1400629 h 1409701"/>
                <a:gd name="connsiteX1-37" fmla="*/ 422813 w 5359669"/>
                <a:gd name="connsiteY1-38" fmla="*/ 0 h 1409701"/>
                <a:gd name="connsiteX2-39" fmla="*/ 422813 w 5359669"/>
                <a:gd name="connsiteY2-40" fmla="*/ 1 h 1409701"/>
                <a:gd name="connsiteX3-41" fmla="*/ 5359669 w 5359669"/>
                <a:gd name="connsiteY3-42" fmla="*/ 3629 h 1409701"/>
                <a:gd name="connsiteX4-43" fmla="*/ 5359669 w 5359669"/>
                <a:gd name="connsiteY4-44" fmla="*/ 1400629 h 1409701"/>
                <a:gd name="connsiteX5-45" fmla="*/ 54513 w 5359669"/>
                <a:gd name="connsiteY5-46" fmla="*/ 1409701 h 1409701"/>
                <a:gd name="connsiteX6-47" fmla="*/ 0 w 5359669"/>
                <a:gd name="connsiteY6-48" fmla="*/ 1400629 h 1409701"/>
                <a:gd name="connsiteX0-49" fmla="*/ 0 w 5305156"/>
                <a:gd name="connsiteY0-50" fmla="*/ 1409701 h 1409701"/>
                <a:gd name="connsiteX1-51" fmla="*/ 368300 w 5305156"/>
                <a:gd name="connsiteY1-52" fmla="*/ 0 h 1409701"/>
                <a:gd name="connsiteX2-53" fmla="*/ 368300 w 5305156"/>
                <a:gd name="connsiteY2-54" fmla="*/ 1 h 1409701"/>
                <a:gd name="connsiteX3-55" fmla="*/ 5305156 w 5305156"/>
                <a:gd name="connsiteY3-56" fmla="*/ 3629 h 1409701"/>
                <a:gd name="connsiteX4-57" fmla="*/ 5305156 w 5305156"/>
                <a:gd name="connsiteY4-58" fmla="*/ 1400629 h 1409701"/>
                <a:gd name="connsiteX5-59" fmla="*/ 0 w 5305156"/>
                <a:gd name="connsiteY5-60" fmla="*/ 1409701 h 14097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5305156" h="1409701">
                  <a:moveTo>
                    <a:pt x="0" y="1409701"/>
                  </a:moveTo>
                  <a:lnTo>
                    <a:pt x="368300" y="0"/>
                  </a:lnTo>
                  <a:lnTo>
                    <a:pt x="368300" y="1"/>
                  </a:lnTo>
                  <a:lnTo>
                    <a:pt x="5305156" y="3629"/>
                  </a:lnTo>
                  <a:lnTo>
                    <a:pt x="5305156" y="1400629"/>
                  </a:lnTo>
                  <a:lnTo>
                    <a:pt x="0" y="140970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a:off x="1374612" y="4434898"/>
              <a:ext cx="858055" cy="1109144"/>
            </a:xfrm>
            <a:custGeom>
              <a:avLst/>
              <a:gdLst>
                <a:gd name="connsiteX0" fmla="*/ 0 w 5359669"/>
                <a:gd name="connsiteY0" fmla="*/ 1397000 h 1397000"/>
                <a:gd name="connsiteX1" fmla="*/ 349250 w 5359669"/>
                <a:gd name="connsiteY1" fmla="*/ 0 h 1397000"/>
                <a:gd name="connsiteX2" fmla="*/ 5359669 w 5359669"/>
                <a:gd name="connsiteY2" fmla="*/ 0 h 1397000"/>
                <a:gd name="connsiteX3" fmla="*/ 5010419 w 5359669"/>
                <a:gd name="connsiteY3" fmla="*/ 1397000 h 1397000"/>
                <a:gd name="connsiteX4" fmla="*/ 0 w 5359669"/>
                <a:gd name="connsiteY4" fmla="*/ 1397000 h 1397000"/>
                <a:gd name="connsiteX0-1" fmla="*/ 0 w 5359669"/>
                <a:gd name="connsiteY0-2" fmla="*/ 1397000 h 1397000"/>
                <a:gd name="connsiteX1-3" fmla="*/ 4651620 w 5359669"/>
                <a:gd name="connsiteY1-4" fmla="*/ 0 h 1397000"/>
                <a:gd name="connsiteX2-5" fmla="*/ 5359669 w 5359669"/>
                <a:gd name="connsiteY2-6" fmla="*/ 0 h 1397000"/>
                <a:gd name="connsiteX3-7" fmla="*/ 5010419 w 5359669"/>
                <a:gd name="connsiteY3-8" fmla="*/ 1397000 h 1397000"/>
                <a:gd name="connsiteX4-9" fmla="*/ 0 w 5359669"/>
                <a:gd name="connsiteY4-10" fmla="*/ 1397000 h 1397000"/>
                <a:gd name="connsiteX0-11" fmla="*/ 0 w 1080746"/>
                <a:gd name="connsiteY0-12" fmla="*/ 1397000 h 1397000"/>
                <a:gd name="connsiteX1-13" fmla="*/ 372697 w 1080746"/>
                <a:gd name="connsiteY1-14" fmla="*/ 0 h 1397000"/>
                <a:gd name="connsiteX2-15" fmla="*/ 1080746 w 1080746"/>
                <a:gd name="connsiteY2-16" fmla="*/ 0 h 1397000"/>
                <a:gd name="connsiteX3-17" fmla="*/ 731496 w 1080746"/>
                <a:gd name="connsiteY3-18" fmla="*/ 1397000 h 1397000"/>
                <a:gd name="connsiteX4-19" fmla="*/ 0 w 1080746"/>
                <a:gd name="connsiteY4-20" fmla="*/ 1397000 h 1397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80746" h="1397000">
                  <a:moveTo>
                    <a:pt x="0" y="1397000"/>
                  </a:moveTo>
                  <a:lnTo>
                    <a:pt x="372697" y="0"/>
                  </a:lnTo>
                  <a:lnTo>
                    <a:pt x="1080746" y="0"/>
                  </a:lnTo>
                  <a:lnTo>
                    <a:pt x="731496" y="1397000"/>
                  </a:lnTo>
                  <a:lnTo>
                    <a:pt x="0" y="1397000"/>
                  </a:lnTo>
                  <a:close/>
                </a:path>
              </a:pathLst>
            </a:custGeom>
            <a:solidFill>
              <a:schemeClr val="accent1"/>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3765"/>
              <a:r>
                <a:rPr lang="en-US" altLang="zh-CN" sz="2000" b="1" dirty="0">
                  <a:solidFill>
                    <a:schemeClr val="bg1"/>
                  </a:solidFill>
                </a:rPr>
                <a:t>03</a:t>
              </a:r>
              <a:endParaRPr lang="zh-CN" altLang="en-US" sz="2000" b="1" dirty="0">
                <a:solidFill>
                  <a:schemeClr val="bg1"/>
                </a:solidFill>
              </a:endParaRPr>
            </a:p>
          </p:txBody>
        </p:sp>
        <p:sp>
          <p:nvSpPr>
            <p:cNvPr id="10" name="任意多边形 9"/>
            <p:cNvSpPr/>
            <p:nvPr/>
          </p:nvSpPr>
          <p:spPr>
            <a:xfrm>
              <a:off x="6072207" y="1582527"/>
              <a:ext cx="4212012" cy="1119228"/>
            </a:xfrm>
            <a:custGeom>
              <a:avLst/>
              <a:gdLst>
                <a:gd name="connsiteX0" fmla="*/ 0 w 5359669"/>
                <a:gd name="connsiteY0" fmla="*/ 0 h 1397000"/>
                <a:gd name="connsiteX1" fmla="*/ 5359669 w 5359669"/>
                <a:gd name="connsiteY1" fmla="*/ 0 h 1397000"/>
                <a:gd name="connsiteX2" fmla="*/ 5359669 w 5359669"/>
                <a:gd name="connsiteY2" fmla="*/ 1397000 h 1397000"/>
                <a:gd name="connsiteX3" fmla="*/ 0 w 5359669"/>
                <a:gd name="connsiteY3" fmla="*/ 1397000 h 1397000"/>
                <a:gd name="connsiteX4" fmla="*/ 0 w 5359669"/>
                <a:gd name="connsiteY4" fmla="*/ 0 h 1397000"/>
                <a:gd name="connsiteX0-1" fmla="*/ 0 w 5359669"/>
                <a:gd name="connsiteY0-2" fmla="*/ 3629 h 1400629"/>
                <a:gd name="connsiteX1-3" fmla="*/ 422813 w 5359669"/>
                <a:gd name="connsiteY1-4" fmla="*/ 0 h 1400629"/>
                <a:gd name="connsiteX2-5" fmla="*/ 5359669 w 5359669"/>
                <a:gd name="connsiteY2-6" fmla="*/ 3629 h 1400629"/>
                <a:gd name="connsiteX3-7" fmla="*/ 5359669 w 5359669"/>
                <a:gd name="connsiteY3-8" fmla="*/ 1400629 h 1400629"/>
                <a:gd name="connsiteX4-9" fmla="*/ 0 w 5359669"/>
                <a:gd name="connsiteY4-10" fmla="*/ 1400629 h 1400629"/>
                <a:gd name="connsiteX5" fmla="*/ 0 w 5359669"/>
                <a:gd name="connsiteY5" fmla="*/ 3629 h 1400629"/>
                <a:gd name="connsiteX0-11" fmla="*/ 0 w 5359669"/>
                <a:gd name="connsiteY0-12" fmla="*/ 3629 h 1400629"/>
                <a:gd name="connsiteX1-13" fmla="*/ 422813 w 5359669"/>
                <a:gd name="connsiteY1-14" fmla="*/ 0 h 1400629"/>
                <a:gd name="connsiteX2-15" fmla="*/ 422813 w 5359669"/>
                <a:gd name="connsiteY2-16" fmla="*/ 1 h 1400629"/>
                <a:gd name="connsiteX3-17" fmla="*/ 5359669 w 5359669"/>
                <a:gd name="connsiteY3-18" fmla="*/ 3629 h 1400629"/>
                <a:gd name="connsiteX4-19" fmla="*/ 5359669 w 5359669"/>
                <a:gd name="connsiteY4-20" fmla="*/ 1400629 h 1400629"/>
                <a:gd name="connsiteX5-21" fmla="*/ 0 w 5359669"/>
                <a:gd name="connsiteY5-22" fmla="*/ 1400629 h 1400629"/>
                <a:gd name="connsiteX6" fmla="*/ 0 w 5359669"/>
                <a:gd name="connsiteY6" fmla="*/ 3629 h 1400629"/>
                <a:gd name="connsiteX0-23" fmla="*/ 0 w 5359669"/>
                <a:gd name="connsiteY0-24" fmla="*/ 1400629 h 1400629"/>
                <a:gd name="connsiteX1-25" fmla="*/ 422813 w 5359669"/>
                <a:gd name="connsiteY1-26" fmla="*/ 0 h 1400629"/>
                <a:gd name="connsiteX2-27" fmla="*/ 422813 w 5359669"/>
                <a:gd name="connsiteY2-28" fmla="*/ 1 h 1400629"/>
                <a:gd name="connsiteX3-29" fmla="*/ 5359669 w 5359669"/>
                <a:gd name="connsiteY3-30" fmla="*/ 3629 h 1400629"/>
                <a:gd name="connsiteX4-31" fmla="*/ 5359669 w 5359669"/>
                <a:gd name="connsiteY4-32" fmla="*/ 1400629 h 1400629"/>
                <a:gd name="connsiteX5-33" fmla="*/ 0 w 5359669"/>
                <a:gd name="connsiteY5-34" fmla="*/ 1400629 h 1400629"/>
                <a:gd name="connsiteX0-35" fmla="*/ 0 w 5359669"/>
                <a:gd name="connsiteY0-36" fmla="*/ 1400629 h 1409701"/>
                <a:gd name="connsiteX1-37" fmla="*/ 422813 w 5359669"/>
                <a:gd name="connsiteY1-38" fmla="*/ 0 h 1409701"/>
                <a:gd name="connsiteX2-39" fmla="*/ 422813 w 5359669"/>
                <a:gd name="connsiteY2-40" fmla="*/ 1 h 1409701"/>
                <a:gd name="connsiteX3-41" fmla="*/ 5359669 w 5359669"/>
                <a:gd name="connsiteY3-42" fmla="*/ 3629 h 1409701"/>
                <a:gd name="connsiteX4-43" fmla="*/ 5359669 w 5359669"/>
                <a:gd name="connsiteY4-44" fmla="*/ 1400629 h 1409701"/>
                <a:gd name="connsiteX5-45" fmla="*/ 54513 w 5359669"/>
                <a:gd name="connsiteY5-46" fmla="*/ 1409701 h 1409701"/>
                <a:gd name="connsiteX6-47" fmla="*/ 0 w 5359669"/>
                <a:gd name="connsiteY6-48" fmla="*/ 1400629 h 1409701"/>
                <a:gd name="connsiteX0-49" fmla="*/ 0 w 5305156"/>
                <a:gd name="connsiteY0-50" fmla="*/ 1409701 h 1409701"/>
                <a:gd name="connsiteX1-51" fmla="*/ 368300 w 5305156"/>
                <a:gd name="connsiteY1-52" fmla="*/ 0 h 1409701"/>
                <a:gd name="connsiteX2-53" fmla="*/ 368300 w 5305156"/>
                <a:gd name="connsiteY2-54" fmla="*/ 1 h 1409701"/>
                <a:gd name="connsiteX3-55" fmla="*/ 5305156 w 5305156"/>
                <a:gd name="connsiteY3-56" fmla="*/ 3629 h 1409701"/>
                <a:gd name="connsiteX4-57" fmla="*/ 5305156 w 5305156"/>
                <a:gd name="connsiteY4-58" fmla="*/ 1400629 h 1409701"/>
                <a:gd name="connsiteX5-59" fmla="*/ 0 w 5305156"/>
                <a:gd name="connsiteY5-60" fmla="*/ 1409701 h 14097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5305156" h="1409701">
                  <a:moveTo>
                    <a:pt x="0" y="1409701"/>
                  </a:moveTo>
                  <a:lnTo>
                    <a:pt x="368300" y="0"/>
                  </a:lnTo>
                  <a:lnTo>
                    <a:pt x="368300" y="1"/>
                  </a:lnTo>
                  <a:lnTo>
                    <a:pt x="5305156" y="3629"/>
                  </a:lnTo>
                  <a:lnTo>
                    <a:pt x="5305156" y="1400629"/>
                  </a:lnTo>
                  <a:lnTo>
                    <a:pt x="0" y="140970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任意多边形 10"/>
            <p:cNvSpPr/>
            <p:nvPr/>
          </p:nvSpPr>
          <p:spPr>
            <a:xfrm>
              <a:off x="6073253" y="1585409"/>
              <a:ext cx="858055" cy="1109144"/>
            </a:xfrm>
            <a:custGeom>
              <a:avLst/>
              <a:gdLst>
                <a:gd name="connsiteX0" fmla="*/ 0 w 5359669"/>
                <a:gd name="connsiteY0" fmla="*/ 1397000 h 1397000"/>
                <a:gd name="connsiteX1" fmla="*/ 349250 w 5359669"/>
                <a:gd name="connsiteY1" fmla="*/ 0 h 1397000"/>
                <a:gd name="connsiteX2" fmla="*/ 5359669 w 5359669"/>
                <a:gd name="connsiteY2" fmla="*/ 0 h 1397000"/>
                <a:gd name="connsiteX3" fmla="*/ 5010419 w 5359669"/>
                <a:gd name="connsiteY3" fmla="*/ 1397000 h 1397000"/>
                <a:gd name="connsiteX4" fmla="*/ 0 w 5359669"/>
                <a:gd name="connsiteY4" fmla="*/ 1397000 h 1397000"/>
                <a:gd name="connsiteX0-1" fmla="*/ 0 w 5359669"/>
                <a:gd name="connsiteY0-2" fmla="*/ 1397000 h 1397000"/>
                <a:gd name="connsiteX1-3" fmla="*/ 4651620 w 5359669"/>
                <a:gd name="connsiteY1-4" fmla="*/ 0 h 1397000"/>
                <a:gd name="connsiteX2-5" fmla="*/ 5359669 w 5359669"/>
                <a:gd name="connsiteY2-6" fmla="*/ 0 h 1397000"/>
                <a:gd name="connsiteX3-7" fmla="*/ 5010419 w 5359669"/>
                <a:gd name="connsiteY3-8" fmla="*/ 1397000 h 1397000"/>
                <a:gd name="connsiteX4-9" fmla="*/ 0 w 5359669"/>
                <a:gd name="connsiteY4-10" fmla="*/ 1397000 h 1397000"/>
                <a:gd name="connsiteX0-11" fmla="*/ 0 w 1080746"/>
                <a:gd name="connsiteY0-12" fmla="*/ 1397000 h 1397000"/>
                <a:gd name="connsiteX1-13" fmla="*/ 372697 w 1080746"/>
                <a:gd name="connsiteY1-14" fmla="*/ 0 h 1397000"/>
                <a:gd name="connsiteX2-15" fmla="*/ 1080746 w 1080746"/>
                <a:gd name="connsiteY2-16" fmla="*/ 0 h 1397000"/>
                <a:gd name="connsiteX3-17" fmla="*/ 731496 w 1080746"/>
                <a:gd name="connsiteY3-18" fmla="*/ 1397000 h 1397000"/>
                <a:gd name="connsiteX4-19" fmla="*/ 0 w 1080746"/>
                <a:gd name="connsiteY4-20" fmla="*/ 1397000 h 1397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80746" h="1397000">
                  <a:moveTo>
                    <a:pt x="0" y="1397000"/>
                  </a:moveTo>
                  <a:lnTo>
                    <a:pt x="372697" y="0"/>
                  </a:lnTo>
                  <a:lnTo>
                    <a:pt x="1080746" y="0"/>
                  </a:lnTo>
                  <a:lnTo>
                    <a:pt x="731496" y="1397000"/>
                  </a:lnTo>
                  <a:lnTo>
                    <a:pt x="0" y="1397000"/>
                  </a:lnTo>
                  <a:close/>
                </a:path>
              </a:pathLst>
            </a:custGeom>
            <a:solidFill>
              <a:schemeClr val="accent1"/>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3765"/>
              <a:r>
                <a:rPr lang="en-US" altLang="zh-CN" sz="2000" b="1" dirty="0">
                  <a:solidFill>
                    <a:schemeClr val="bg1"/>
                  </a:solidFill>
                </a:rPr>
                <a:t>04</a:t>
              </a:r>
              <a:endParaRPr lang="zh-CN" altLang="en-US" sz="2000" b="1" dirty="0">
                <a:solidFill>
                  <a:schemeClr val="bg1"/>
                </a:solidFill>
              </a:endParaRPr>
            </a:p>
          </p:txBody>
        </p:sp>
        <p:sp>
          <p:nvSpPr>
            <p:cNvPr id="12" name="任意多边形 11"/>
            <p:cNvSpPr/>
            <p:nvPr/>
          </p:nvSpPr>
          <p:spPr>
            <a:xfrm>
              <a:off x="6072207" y="3014489"/>
              <a:ext cx="4212012" cy="1119228"/>
            </a:xfrm>
            <a:custGeom>
              <a:avLst/>
              <a:gdLst>
                <a:gd name="connsiteX0" fmla="*/ 0 w 5359669"/>
                <a:gd name="connsiteY0" fmla="*/ 0 h 1397000"/>
                <a:gd name="connsiteX1" fmla="*/ 5359669 w 5359669"/>
                <a:gd name="connsiteY1" fmla="*/ 0 h 1397000"/>
                <a:gd name="connsiteX2" fmla="*/ 5359669 w 5359669"/>
                <a:gd name="connsiteY2" fmla="*/ 1397000 h 1397000"/>
                <a:gd name="connsiteX3" fmla="*/ 0 w 5359669"/>
                <a:gd name="connsiteY3" fmla="*/ 1397000 h 1397000"/>
                <a:gd name="connsiteX4" fmla="*/ 0 w 5359669"/>
                <a:gd name="connsiteY4" fmla="*/ 0 h 1397000"/>
                <a:gd name="connsiteX0-1" fmla="*/ 0 w 5359669"/>
                <a:gd name="connsiteY0-2" fmla="*/ 3629 h 1400629"/>
                <a:gd name="connsiteX1-3" fmla="*/ 422813 w 5359669"/>
                <a:gd name="connsiteY1-4" fmla="*/ 0 h 1400629"/>
                <a:gd name="connsiteX2-5" fmla="*/ 5359669 w 5359669"/>
                <a:gd name="connsiteY2-6" fmla="*/ 3629 h 1400629"/>
                <a:gd name="connsiteX3-7" fmla="*/ 5359669 w 5359669"/>
                <a:gd name="connsiteY3-8" fmla="*/ 1400629 h 1400629"/>
                <a:gd name="connsiteX4-9" fmla="*/ 0 w 5359669"/>
                <a:gd name="connsiteY4-10" fmla="*/ 1400629 h 1400629"/>
                <a:gd name="connsiteX5" fmla="*/ 0 w 5359669"/>
                <a:gd name="connsiteY5" fmla="*/ 3629 h 1400629"/>
                <a:gd name="connsiteX0-11" fmla="*/ 0 w 5359669"/>
                <a:gd name="connsiteY0-12" fmla="*/ 3629 h 1400629"/>
                <a:gd name="connsiteX1-13" fmla="*/ 422813 w 5359669"/>
                <a:gd name="connsiteY1-14" fmla="*/ 0 h 1400629"/>
                <a:gd name="connsiteX2-15" fmla="*/ 422813 w 5359669"/>
                <a:gd name="connsiteY2-16" fmla="*/ 1 h 1400629"/>
                <a:gd name="connsiteX3-17" fmla="*/ 5359669 w 5359669"/>
                <a:gd name="connsiteY3-18" fmla="*/ 3629 h 1400629"/>
                <a:gd name="connsiteX4-19" fmla="*/ 5359669 w 5359669"/>
                <a:gd name="connsiteY4-20" fmla="*/ 1400629 h 1400629"/>
                <a:gd name="connsiteX5-21" fmla="*/ 0 w 5359669"/>
                <a:gd name="connsiteY5-22" fmla="*/ 1400629 h 1400629"/>
                <a:gd name="connsiteX6" fmla="*/ 0 w 5359669"/>
                <a:gd name="connsiteY6" fmla="*/ 3629 h 1400629"/>
                <a:gd name="connsiteX0-23" fmla="*/ 0 w 5359669"/>
                <a:gd name="connsiteY0-24" fmla="*/ 1400629 h 1400629"/>
                <a:gd name="connsiteX1-25" fmla="*/ 422813 w 5359669"/>
                <a:gd name="connsiteY1-26" fmla="*/ 0 h 1400629"/>
                <a:gd name="connsiteX2-27" fmla="*/ 422813 w 5359669"/>
                <a:gd name="connsiteY2-28" fmla="*/ 1 h 1400629"/>
                <a:gd name="connsiteX3-29" fmla="*/ 5359669 w 5359669"/>
                <a:gd name="connsiteY3-30" fmla="*/ 3629 h 1400629"/>
                <a:gd name="connsiteX4-31" fmla="*/ 5359669 w 5359669"/>
                <a:gd name="connsiteY4-32" fmla="*/ 1400629 h 1400629"/>
                <a:gd name="connsiteX5-33" fmla="*/ 0 w 5359669"/>
                <a:gd name="connsiteY5-34" fmla="*/ 1400629 h 1400629"/>
                <a:gd name="connsiteX0-35" fmla="*/ 0 w 5359669"/>
                <a:gd name="connsiteY0-36" fmla="*/ 1400629 h 1409701"/>
                <a:gd name="connsiteX1-37" fmla="*/ 422813 w 5359669"/>
                <a:gd name="connsiteY1-38" fmla="*/ 0 h 1409701"/>
                <a:gd name="connsiteX2-39" fmla="*/ 422813 w 5359669"/>
                <a:gd name="connsiteY2-40" fmla="*/ 1 h 1409701"/>
                <a:gd name="connsiteX3-41" fmla="*/ 5359669 w 5359669"/>
                <a:gd name="connsiteY3-42" fmla="*/ 3629 h 1409701"/>
                <a:gd name="connsiteX4-43" fmla="*/ 5359669 w 5359669"/>
                <a:gd name="connsiteY4-44" fmla="*/ 1400629 h 1409701"/>
                <a:gd name="connsiteX5-45" fmla="*/ 54513 w 5359669"/>
                <a:gd name="connsiteY5-46" fmla="*/ 1409701 h 1409701"/>
                <a:gd name="connsiteX6-47" fmla="*/ 0 w 5359669"/>
                <a:gd name="connsiteY6-48" fmla="*/ 1400629 h 1409701"/>
                <a:gd name="connsiteX0-49" fmla="*/ 0 w 5305156"/>
                <a:gd name="connsiteY0-50" fmla="*/ 1409701 h 1409701"/>
                <a:gd name="connsiteX1-51" fmla="*/ 368300 w 5305156"/>
                <a:gd name="connsiteY1-52" fmla="*/ 0 h 1409701"/>
                <a:gd name="connsiteX2-53" fmla="*/ 368300 w 5305156"/>
                <a:gd name="connsiteY2-54" fmla="*/ 1 h 1409701"/>
                <a:gd name="connsiteX3-55" fmla="*/ 5305156 w 5305156"/>
                <a:gd name="connsiteY3-56" fmla="*/ 3629 h 1409701"/>
                <a:gd name="connsiteX4-57" fmla="*/ 5305156 w 5305156"/>
                <a:gd name="connsiteY4-58" fmla="*/ 1400629 h 1409701"/>
                <a:gd name="connsiteX5-59" fmla="*/ 0 w 5305156"/>
                <a:gd name="connsiteY5-60" fmla="*/ 1409701 h 14097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5305156" h="1409701">
                  <a:moveTo>
                    <a:pt x="0" y="1409701"/>
                  </a:moveTo>
                  <a:lnTo>
                    <a:pt x="368300" y="0"/>
                  </a:lnTo>
                  <a:lnTo>
                    <a:pt x="368300" y="1"/>
                  </a:lnTo>
                  <a:lnTo>
                    <a:pt x="5305156" y="3629"/>
                  </a:lnTo>
                  <a:lnTo>
                    <a:pt x="5305156" y="1400629"/>
                  </a:lnTo>
                  <a:lnTo>
                    <a:pt x="0" y="140970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p:nvSpPr>
          <p:spPr>
            <a:xfrm>
              <a:off x="6073253" y="3017371"/>
              <a:ext cx="858055" cy="1109144"/>
            </a:xfrm>
            <a:custGeom>
              <a:avLst/>
              <a:gdLst>
                <a:gd name="connsiteX0" fmla="*/ 0 w 5359669"/>
                <a:gd name="connsiteY0" fmla="*/ 1397000 h 1397000"/>
                <a:gd name="connsiteX1" fmla="*/ 349250 w 5359669"/>
                <a:gd name="connsiteY1" fmla="*/ 0 h 1397000"/>
                <a:gd name="connsiteX2" fmla="*/ 5359669 w 5359669"/>
                <a:gd name="connsiteY2" fmla="*/ 0 h 1397000"/>
                <a:gd name="connsiteX3" fmla="*/ 5010419 w 5359669"/>
                <a:gd name="connsiteY3" fmla="*/ 1397000 h 1397000"/>
                <a:gd name="connsiteX4" fmla="*/ 0 w 5359669"/>
                <a:gd name="connsiteY4" fmla="*/ 1397000 h 1397000"/>
                <a:gd name="connsiteX0-1" fmla="*/ 0 w 5359669"/>
                <a:gd name="connsiteY0-2" fmla="*/ 1397000 h 1397000"/>
                <a:gd name="connsiteX1-3" fmla="*/ 4651620 w 5359669"/>
                <a:gd name="connsiteY1-4" fmla="*/ 0 h 1397000"/>
                <a:gd name="connsiteX2-5" fmla="*/ 5359669 w 5359669"/>
                <a:gd name="connsiteY2-6" fmla="*/ 0 h 1397000"/>
                <a:gd name="connsiteX3-7" fmla="*/ 5010419 w 5359669"/>
                <a:gd name="connsiteY3-8" fmla="*/ 1397000 h 1397000"/>
                <a:gd name="connsiteX4-9" fmla="*/ 0 w 5359669"/>
                <a:gd name="connsiteY4-10" fmla="*/ 1397000 h 1397000"/>
                <a:gd name="connsiteX0-11" fmla="*/ 0 w 1080746"/>
                <a:gd name="connsiteY0-12" fmla="*/ 1397000 h 1397000"/>
                <a:gd name="connsiteX1-13" fmla="*/ 372697 w 1080746"/>
                <a:gd name="connsiteY1-14" fmla="*/ 0 h 1397000"/>
                <a:gd name="connsiteX2-15" fmla="*/ 1080746 w 1080746"/>
                <a:gd name="connsiteY2-16" fmla="*/ 0 h 1397000"/>
                <a:gd name="connsiteX3-17" fmla="*/ 731496 w 1080746"/>
                <a:gd name="connsiteY3-18" fmla="*/ 1397000 h 1397000"/>
                <a:gd name="connsiteX4-19" fmla="*/ 0 w 1080746"/>
                <a:gd name="connsiteY4-20" fmla="*/ 1397000 h 1397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80746" h="1397000">
                  <a:moveTo>
                    <a:pt x="0" y="1397000"/>
                  </a:moveTo>
                  <a:lnTo>
                    <a:pt x="372697" y="0"/>
                  </a:lnTo>
                  <a:lnTo>
                    <a:pt x="1080746" y="0"/>
                  </a:lnTo>
                  <a:lnTo>
                    <a:pt x="731496" y="1397000"/>
                  </a:lnTo>
                  <a:lnTo>
                    <a:pt x="0" y="1397000"/>
                  </a:lnTo>
                  <a:close/>
                </a:path>
              </a:pathLst>
            </a:custGeom>
            <a:solidFill>
              <a:schemeClr val="accent1"/>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3765"/>
              <a:r>
                <a:rPr lang="en-US" altLang="zh-CN" sz="2000" b="1" dirty="0">
                  <a:solidFill>
                    <a:schemeClr val="bg1"/>
                  </a:solidFill>
                </a:rPr>
                <a:t>05</a:t>
              </a:r>
              <a:endParaRPr lang="zh-CN" altLang="en-US" sz="2000" b="1" dirty="0">
                <a:solidFill>
                  <a:schemeClr val="bg1"/>
                </a:solidFill>
              </a:endParaRPr>
            </a:p>
          </p:txBody>
        </p:sp>
        <p:sp>
          <p:nvSpPr>
            <p:cNvPr id="14" name="任意多边形 13"/>
            <p:cNvSpPr/>
            <p:nvPr/>
          </p:nvSpPr>
          <p:spPr>
            <a:xfrm>
              <a:off x="6072207" y="4477390"/>
              <a:ext cx="4212012" cy="1119228"/>
            </a:xfrm>
            <a:custGeom>
              <a:avLst/>
              <a:gdLst>
                <a:gd name="connsiteX0" fmla="*/ 0 w 5359669"/>
                <a:gd name="connsiteY0" fmla="*/ 0 h 1397000"/>
                <a:gd name="connsiteX1" fmla="*/ 5359669 w 5359669"/>
                <a:gd name="connsiteY1" fmla="*/ 0 h 1397000"/>
                <a:gd name="connsiteX2" fmla="*/ 5359669 w 5359669"/>
                <a:gd name="connsiteY2" fmla="*/ 1397000 h 1397000"/>
                <a:gd name="connsiteX3" fmla="*/ 0 w 5359669"/>
                <a:gd name="connsiteY3" fmla="*/ 1397000 h 1397000"/>
                <a:gd name="connsiteX4" fmla="*/ 0 w 5359669"/>
                <a:gd name="connsiteY4" fmla="*/ 0 h 1397000"/>
                <a:gd name="connsiteX0-1" fmla="*/ 0 w 5359669"/>
                <a:gd name="connsiteY0-2" fmla="*/ 3629 h 1400629"/>
                <a:gd name="connsiteX1-3" fmla="*/ 422813 w 5359669"/>
                <a:gd name="connsiteY1-4" fmla="*/ 0 h 1400629"/>
                <a:gd name="connsiteX2-5" fmla="*/ 5359669 w 5359669"/>
                <a:gd name="connsiteY2-6" fmla="*/ 3629 h 1400629"/>
                <a:gd name="connsiteX3-7" fmla="*/ 5359669 w 5359669"/>
                <a:gd name="connsiteY3-8" fmla="*/ 1400629 h 1400629"/>
                <a:gd name="connsiteX4-9" fmla="*/ 0 w 5359669"/>
                <a:gd name="connsiteY4-10" fmla="*/ 1400629 h 1400629"/>
                <a:gd name="connsiteX5" fmla="*/ 0 w 5359669"/>
                <a:gd name="connsiteY5" fmla="*/ 3629 h 1400629"/>
                <a:gd name="connsiteX0-11" fmla="*/ 0 w 5359669"/>
                <a:gd name="connsiteY0-12" fmla="*/ 3629 h 1400629"/>
                <a:gd name="connsiteX1-13" fmla="*/ 422813 w 5359669"/>
                <a:gd name="connsiteY1-14" fmla="*/ 0 h 1400629"/>
                <a:gd name="connsiteX2-15" fmla="*/ 422813 w 5359669"/>
                <a:gd name="connsiteY2-16" fmla="*/ 1 h 1400629"/>
                <a:gd name="connsiteX3-17" fmla="*/ 5359669 w 5359669"/>
                <a:gd name="connsiteY3-18" fmla="*/ 3629 h 1400629"/>
                <a:gd name="connsiteX4-19" fmla="*/ 5359669 w 5359669"/>
                <a:gd name="connsiteY4-20" fmla="*/ 1400629 h 1400629"/>
                <a:gd name="connsiteX5-21" fmla="*/ 0 w 5359669"/>
                <a:gd name="connsiteY5-22" fmla="*/ 1400629 h 1400629"/>
                <a:gd name="connsiteX6" fmla="*/ 0 w 5359669"/>
                <a:gd name="connsiteY6" fmla="*/ 3629 h 1400629"/>
                <a:gd name="connsiteX0-23" fmla="*/ 0 w 5359669"/>
                <a:gd name="connsiteY0-24" fmla="*/ 1400629 h 1400629"/>
                <a:gd name="connsiteX1-25" fmla="*/ 422813 w 5359669"/>
                <a:gd name="connsiteY1-26" fmla="*/ 0 h 1400629"/>
                <a:gd name="connsiteX2-27" fmla="*/ 422813 w 5359669"/>
                <a:gd name="connsiteY2-28" fmla="*/ 1 h 1400629"/>
                <a:gd name="connsiteX3-29" fmla="*/ 5359669 w 5359669"/>
                <a:gd name="connsiteY3-30" fmla="*/ 3629 h 1400629"/>
                <a:gd name="connsiteX4-31" fmla="*/ 5359669 w 5359669"/>
                <a:gd name="connsiteY4-32" fmla="*/ 1400629 h 1400629"/>
                <a:gd name="connsiteX5-33" fmla="*/ 0 w 5359669"/>
                <a:gd name="connsiteY5-34" fmla="*/ 1400629 h 1400629"/>
                <a:gd name="connsiteX0-35" fmla="*/ 0 w 5359669"/>
                <a:gd name="connsiteY0-36" fmla="*/ 1400629 h 1409701"/>
                <a:gd name="connsiteX1-37" fmla="*/ 422813 w 5359669"/>
                <a:gd name="connsiteY1-38" fmla="*/ 0 h 1409701"/>
                <a:gd name="connsiteX2-39" fmla="*/ 422813 w 5359669"/>
                <a:gd name="connsiteY2-40" fmla="*/ 1 h 1409701"/>
                <a:gd name="connsiteX3-41" fmla="*/ 5359669 w 5359669"/>
                <a:gd name="connsiteY3-42" fmla="*/ 3629 h 1409701"/>
                <a:gd name="connsiteX4-43" fmla="*/ 5359669 w 5359669"/>
                <a:gd name="connsiteY4-44" fmla="*/ 1400629 h 1409701"/>
                <a:gd name="connsiteX5-45" fmla="*/ 54513 w 5359669"/>
                <a:gd name="connsiteY5-46" fmla="*/ 1409701 h 1409701"/>
                <a:gd name="connsiteX6-47" fmla="*/ 0 w 5359669"/>
                <a:gd name="connsiteY6-48" fmla="*/ 1400629 h 1409701"/>
                <a:gd name="connsiteX0-49" fmla="*/ 0 w 5305156"/>
                <a:gd name="connsiteY0-50" fmla="*/ 1409701 h 1409701"/>
                <a:gd name="connsiteX1-51" fmla="*/ 368300 w 5305156"/>
                <a:gd name="connsiteY1-52" fmla="*/ 0 h 1409701"/>
                <a:gd name="connsiteX2-53" fmla="*/ 368300 w 5305156"/>
                <a:gd name="connsiteY2-54" fmla="*/ 1 h 1409701"/>
                <a:gd name="connsiteX3-55" fmla="*/ 5305156 w 5305156"/>
                <a:gd name="connsiteY3-56" fmla="*/ 3629 h 1409701"/>
                <a:gd name="connsiteX4-57" fmla="*/ 5305156 w 5305156"/>
                <a:gd name="connsiteY4-58" fmla="*/ 1400629 h 1409701"/>
                <a:gd name="connsiteX5-59" fmla="*/ 0 w 5305156"/>
                <a:gd name="connsiteY5-60" fmla="*/ 1409701 h 14097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5305156" h="1409701">
                  <a:moveTo>
                    <a:pt x="0" y="1409701"/>
                  </a:moveTo>
                  <a:lnTo>
                    <a:pt x="368300" y="0"/>
                  </a:lnTo>
                  <a:lnTo>
                    <a:pt x="368300" y="1"/>
                  </a:lnTo>
                  <a:lnTo>
                    <a:pt x="5305156" y="3629"/>
                  </a:lnTo>
                  <a:lnTo>
                    <a:pt x="5305156" y="1400629"/>
                  </a:lnTo>
                  <a:lnTo>
                    <a:pt x="0" y="140970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a:off x="6073253" y="4480272"/>
              <a:ext cx="858055" cy="1109144"/>
            </a:xfrm>
            <a:custGeom>
              <a:avLst/>
              <a:gdLst>
                <a:gd name="connsiteX0" fmla="*/ 0 w 5359669"/>
                <a:gd name="connsiteY0" fmla="*/ 1397000 h 1397000"/>
                <a:gd name="connsiteX1" fmla="*/ 349250 w 5359669"/>
                <a:gd name="connsiteY1" fmla="*/ 0 h 1397000"/>
                <a:gd name="connsiteX2" fmla="*/ 5359669 w 5359669"/>
                <a:gd name="connsiteY2" fmla="*/ 0 h 1397000"/>
                <a:gd name="connsiteX3" fmla="*/ 5010419 w 5359669"/>
                <a:gd name="connsiteY3" fmla="*/ 1397000 h 1397000"/>
                <a:gd name="connsiteX4" fmla="*/ 0 w 5359669"/>
                <a:gd name="connsiteY4" fmla="*/ 1397000 h 1397000"/>
                <a:gd name="connsiteX0-1" fmla="*/ 0 w 5359669"/>
                <a:gd name="connsiteY0-2" fmla="*/ 1397000 h 1397000"/>
                <a:gd name="connsiteX1-3" fmla="*/ 4651620 w 5359669"/>
                <a:gd name="connsiteY1-4" fmla="*/ 0 h 1397000"/>
                <a:gd name="connsiteX2-5" fmla="*/ 5359669 w 5359669"/>
                <a:gd name="connsiteY2-6" fmla="*/ 0 h 1397000"/>
                <a:gd name="connsiteX3-7" fmla="*/ 5010419 w 5359669"/>
                <a:gd name="connsiteY3-8" fmla="*/ 1397000 h 1397000"/>
                <a:gd name="connsiteX4-9" fmla="*/ 0 w 5359669"/>
                <a:gd name="connsiteY4-10" fmla="*/ 1397000 h 1397000"/>
                <a:gd name="connsiteX0-11" fmla="*/ 0 w 1080746"/>
                <a:gd name="connsiteY0-12" fmla="*/ 1397000 h 1397000"/>
                <a:gd name="connsiteX1-13" fmla="*/ 372697 w 1080746"/>
                <a:gd name="connsiteY1-14" fmla="*/ 0 h 1397000"/>
                <a:gd name="connsiteX2-15" fmla="*/ 1080746 w 1080746"/>
                <a:gd name="connsiteY2-16" fmla="*/ 0 h 1397000"/>
                <a:gd name="connsiteX3-17" fmla="*/ 731496 w 1080746"/>
                <a:gd name="connsiteY3-18" fmla="*/ 1397000 h 1397000"/>
                <a:gd name="connsiteX4-19" fmla="*/ 0 w 1080746"/>
                <a:gd name="connsiteY4-20" fmla="*/ 1397000 h 1397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80746" h="1397000">
                  <a:moveTo>
                    <a:pt x="0" y="1397000"/>
                  </a:moveTo>
                  <a:lnTo>
                    <a:pt x="372697" y="0"/>
                  </a:lnTo>
                  <a:lnTo>
                    <a:pt x="1080746" y="0"/>
                  </a:lnTo>
                  <a:lnTo>
                    <a:pt x="731496" y="1397000"/>
                  </a:lnTo>
                  <a:lnTo>
                    <a:pt x="0" y="1397000"/>
                  </a:lnTo>
                  <a:close/>
                </a:path>
              </a:pathLst>
            </a:custGeom>
            <a:solidFill>
              <a:schemeClr val="accent1"/>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3765"/>
              <a:r>
                <a:rPr lang="en-US" altLang="zh-CN" sz="2000" b="1" dirty="0">
                  <a:solidFill>
                    <a:schemeClr val="bg1"/>
                  </a:solidFill>
                </a:rPr>
                <a:t>06</a:t>
              </a:r>
              <a:endParaRPr lang="zh-CN" altLang="en-US" sz="2000" b="1" dirty="0">
                <a:solidFill>
                  <a:schemeClr val="bg1"/>
                </a:solidFill>
              </a:endParaRPr>
            </a:p>
          </p:txBody>
        </p:sp>
        <p:grpSp>
          <p:nvGrpSpPr>
            <p:cNvPr id="16" name="组合 75"/>
            <p:cNvGrpSpPr/>
            <p:nvPr/>
          </p:nvGrpSpPr>
          <p:grpSpPr>
            <a:xfrm>
              <a:off x="2324246" y="1640567"/>
              <a:ext cx="2995582" cy="4011342"/>
              <a:chOff x="2324246" y="1644333"/>
              <a:chExt cx="2995582" cy="4011342"/>
            </a:xfrm>
          </p:grpSpPr>
          <p:grpSp>
            <p:nvGrpSpPr>
              <p:cNvPr id="27" name="组合 57"/>
              <p:cNvGrpSpPr/>
              <p:nvPr/>
            </p:nvGrpSpPr>
            <p:grpSpPr>
              <a:xfrm>
                <a:off x="2324246" y="1644333"/>
                <a:ext cx="2995582" cy="975818"/>
                <a:chOff x="2324246" y="1644333"/>
                <a:chExt cx="2995582" cy="975818"/>
              </a:xfrm>
            </p:grpSpPr>
            <p:sp>
              <p:nvSpPr>
                <p:cNvPr id="34" name="文本框 55"/>
                <p:cNvSpPr txBox="1"/>
                <p:nvPr/>
              </p:nvSpPr>
              <p:spPr>
                <a:xfrm>
                  <a:off x="2324246" y="1644333"/>
                  <a:ext cx="1788366" cy="420524"/>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600" b="1" dirty="0" smtClean="0"/>
                    <a:t>诚实信用准则</a:t>
                  </a:r>
                  <a:endParaRPr lang="id-ID" sz="1600" b="1" dirty="0"/>
                </a:p>
              </p:txBody>
            </p:sp>
            <p:sp>
              <p:nvSpPr>
                <p:cNvPr id="35" name="矩形 34"/>
                <p:cNvSpPr/>
                <p:nvPr/>
              </p:nvSpPr>
              <p:spPr bwMode="auto">
                <a:xfrm>
                  <a:off x="2324246" y="2064861"/>
                  <a:ext cx="2995582" cy="555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anchor="t" anchorCtr="0">
                  <a:normAutofit fontScale="925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30000"/>
                    </a:lnSpc>
                  </a:pPr>
                  <a:r>
                    <a:rPr lang="zh-CN" altLang="en-US" sz="1100" dirty="0" smtClean="0"/>
                    <a:t>忠实履行自己的中介义务，积极促进投资者与公司签订期货经纪合同，不得阻扰妨碍投资者与公司的签约活动，不得损害投资者的合法权益。</a:t>
                  </a:r>
                  <a:endParaRPr lang="zh-CN" altLang="en-US" sz="1100" dirty="0"/>
                </a:p>
              </p:txBody>
            </p:sp>
          </p:grpSp>
          <p:grpSp>
            <p:nvGrpSpPr>
              <p:cNvPr id="28" name="组合 59"/>
              <p:cNvGrpSpPr/>
              <p:nvPr/>
            </p:nvGrpSpPr>
            <p:grpSpPr>
              <a:xfrm>
                <a:off x="2324246" y="3027721"/>
                <a:ext cx="2995582" cy="1347033"/>
                <a:chOff x="2324246" y="1644333"/>
                <a:chExt cx="2995582" cy="1347033"/>
              </a:xfrm>
            </p:grpSpPr>
            <p:sp>
              <p:nvSpPr>
                <p:cNvPr id="32" name="文本框 60"/>
                <p:cNvSpPr txBox="1"/>
                <p:nvPr/>
              </p:nvSpPr>
              <p:spPr>
                <a:xfrm>
                  <a:off x="2324246" y="1644333"/>
                  <a:ext cx="1788366" cy="420524"/>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600" b="1" dirty="0" smtClean="0"/>
                    <a:t>充分告知准则</a:t>
                  </a:r>
                  <a:endParaRPr lang="id-ID" sz="1600" b="1" dirty="0"/>
                </a:p>
              </p:txBody>
            </p:sp>
            <p:sp>
              <p:nvSpPr>
                <p:cNvPr id="33" name="矩形 32"/>
                <p:cNvSpPr/>
                <p:nvPr/>
              </p:nvSpPr>
              <p:spPr bwMode="auto">
                <a:xfrm>
                  <a:off x="2324246" y="2064860"/>
                  <a:ext cx="2995582" cy="9265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30000"/>
                    </a:lnSpc>
                  </a:pPr>
                  <a:r>
                    <a:rPr lang="zh-CN" altLang="en-US" sz="1100" dirty="0" smtClean="0"/>
                    <a:t>如实向投资者告知有关签订合同事项，特别要向投资者阐述从事期货交易存在的风险，不得故意隐瞒投资期货的风险或故意夸大投资期货的收益，不得做不实、误导的广告与宣传，更不允许进行欺诈活动。</a:t>
                  </a:r>
                  <a:endParaRPr lang="en-US" altLang="zh-CN" sz="1100" dirty="0"/>
                </a:p>
              </p:txBody>
            </p:sp>
          </p:grpSp>
          <p:grpSp>
            <p:nvGrpSpPr>
              <p:cNvPr id="29" name="组合 62"/>
              <p:cNvGrpSpPr/>
              <p:nvPr/>
            </p:nvGrpSpPr>
            <p:grpSpPr>
              <a:xfrm>
                <a:off x="2324246" y="4500009"/>
                <a:ext cx="2995582" cy="1155666"/>
                <a:chOff x="2324246" y="1644333"/>
                <a:chExt cx="2995582" cy="1155666"/>
              </a:xfrm>
            </p:grpSpPr>
            <p:sp>
              <p:nvSpPr>
                <p:cNvPr id="30" name="文本框 63"/>
                <p:cNvSpPr txBox="1"/>
                <p:nvPr/>
              </p:nvSpPr>
              <p:spPr>
                <a:xfrm>
                  <a:off x="2324246" y="1644333"/>
                  <a:ext cx="1788366" cy="420524"/>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600" b="1" dirty="0" smtClean="0"/>
                    <a:t>合法合规性准则</a:t>
                  </a:r>
                  <a:endParaRPr lang="id-ID" sz="1600" b="1" dirty="0"/>
                </a:p>
              </p:txBody>
            </p:sp>
            <p:sp>
              <p:nvSpPr>
                <p:cNvPr id="31" name="矩形 30"/>
                <p:cNvSpPr/>
                <p:nvPr/>
              </p:nvSpPr>
              <p:spPr bwMode="auto">
                <a:xfrm>
                  <a:off x="2324246" y="2064861"/>
                  <a:ext cx="2995582" cy="735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anchor="t" anchorCtr="0">
                  <a:normAutofit fontScale="925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30000"/>
                    </a:lnSpc>
                  </a:pPr>
                  <a:r>
                    <a:rPr lang="zh-CN" altLang="en-US" sz="1100" dirty="0" smtClean="0"/>
                    <a:t>居间人必须遵守国家法律法规以及公司的规章制度，开发客户时的行为准则应参照</a:t>
                  </a:r>
                  <a:r>
                    <a:rPr lang="en-US" altLang="zh-CN" sz="1100" dirty="0" smtClean="0"/>
                    <a:t>《</a:t>
                  </a:r>
                  <a:r>
                    <a:rPr lang="zh-CN" altLang="en-US" sz="1100" dirty="0" smtClean="0"/>
                    <a:t>期货从业人员执业行为准则</a:t>
                  </a:r>
                  <a:r>
                    <a:rPr lang="en-US" altLang="zh-CN" sz="1100" dirty="0" smtClean="0"/>
                    <a:t>》</a:t>
                  </a:r>
                  <a:r>
                    <a:rPr lang="zh-CN" altLang="en-US" sz="1100" dirty="0" smtClean="0"/>
                    <a:t>等有关规定执行。居间人不得以任何形式成为其居间客户的开户代理人、指定下单人、资金调拨人和结算单确认人。</a:t>
                  </a:r>
                  <a:endParaRPr lang="en-US" altLang="zh-CN" sz="1100" dirty="0"/>
                </a:p>
              </p:txBody>
            </p:sp>
          </p:grpSp>
        </p:grpSp>
        <p:grpSp>
          <p:nvGrpSpPr>
            <p:cNvPr id="17" name="组合 74"/>
            <p:cNvGrpSpPr/>
            <p:nvPr/>
          </p:nvGrpSpPr>
          <p:grpSpPr>
            <a:xfrm>
              <a:off x="7109972" y="1640567"/>
              <a:ext cx="2995582" cy="3831494"/>
              <a:chOff x="7109972" y="1713001"/>
              <a:chExt cx="2995582" cy="3831494"/>
            </a:xfrm>
          </p:grpSpPr>
          <p:grpSp>
            <p:nvGrpSpPr>
              <p:cNvPr id="18" name="组合 65"/>
              <p:cNvGrpSpPr/>
              <p:nvPr/>
            </p:nvGrpSpPr>
            <p:grpSpPr>
              <a:xfrm>
                <a:off x="7109972" y="1713001"/>
                <a:ext cx="2995582" cy="975818"/>
                <a:chOff x="2324246" y="1644333"/>
                <a:chExt cx="2995582" cy="975818"/>
              </a:xfrm>
            </p:grpSpPr>
            <p:sp>
              <p:nvSpPr>
                <p:cNvPr id="25" name="文本框 66"/>
                <p:cNvSpPr txBox="1"/>
                <p:nvPr/>
              </p:nvSpPr>
              <p:spPr>
                <a:xfrm>
                  <a:off x="2324246" y="1644333"/>
                  <a:ext cx="1788366" cy="420524"/>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600" b="1" dirty="0" smtClean="0"/>
                    <a:t>禁止越权代理</a:t>
                  </a:r>
                  <a:endParaRPr lang="id-ID" sz="1600" b="1" dirty="0"/>
                </a:p>
              </p:txBody>
            </p:sp>
            <p:sp>
              <p:nvSpPr>
                <p:cNvPr id="26" name="矩形 25"/>
                <p:cNvSpPr/>
                <p:nvPr/>
              </p:nvSpPr>
              <p:spPr bwMode="auto">
                <a:xfrm>
                  <a:off x="2324246" y="2064861"/>
                  <a:ext cx="2995582" cy="555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anchor="t" anchorCtr="0">
                  <a:normAutofit fontScale="925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30000"/>
                    </a:lnSpc>
                  </a:pPr>
                  <a:r>
                    <a:rPr lang="zh-CN" altLang="en-US" sz="1100" dirty="0" smtClean="0"/>
                    <a:t>居间人无权代理客户签订</a:t>
                  </a:r>
                  <a:r>
                    <a:rPr lang="en-US" altLang="zh-CN" sz="1100" dirty="0" smtClean="0"/>
                    <a:t>《</a:t>
                  </a:r>
                  <a:r>
                    <a:rPr lang="zh-CN" altLang="en-US" sz="1100" dirty="0" smtClean="0"/>
                    <a:t>期货经纪合同</a:t>
                  </a:r>
                  <a:r>
                    <a:rPr lang="en-US" altLang="zh-CN" sz="1100" dirty="0" smtClean="0"/>
                    <a:t>》</a:t>
                  </a:r>
                  <a:r>
                    <a:rPr lang="zh-CN" altLang="en-US" sz="1100" dirty="0" smtClean="0"/>
                    <a:t>、无权代客户签署交易账单、无权接受客户委托下达交易指令、无权代理客户调拨资金。</a:t>
                  </a:r>
                  <a:endParaRPr lang="en-US" altLang="zh-CN" sz="1100" dirty="0"/>
                </a:p>
              </p:txBody>
            </p:sp>
          </p:grpSp>
          <p:grpSp>
            <p:nvGrpSpPr>
              <p:cNvPr id="19" name="组合 68"/>
              <p:cNvGrpSpPr/>
              <p:nvPr/>
            </p:nvGrpSpPr>
            <p:grpSpPr>
              <a:xfrm>
                <a:off x="7109972" y="3096389"/>
                <a:ext cx="2995582" cy="975818"/>
                <a:chOff x="2324246" y="1644333"/>
                <a:chExt cx="2995582" cy="975818"/>
              </a:xfrm>
            </p:grpSpPr>
            <p:sp>
              <p:nvSpPr>
                <p:cNvPr id="23" name="文本框 69"/>
                <p:cNvSpPr txBox="1"/>
                <p:nvPr/>
              </p:nvSpPr>
              <p:spPr>
                <a:xfrm>
                  <a:off x="2324246" y="1644333"/>
                  <a:ext cx="1788366" cy="420524"/>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600" b="1" dirty="0" smtClean="0"/>
                    <a:t>保密准则</a:t>
                  </a:r>
                  <a:endParaRPr lang="id-ID" sz="1600" b="1" dirty="0"/>
                </a:p>
              </p:txBody>
            </p:sp>
            <p:sp>
              <p:nvSpPr>
                <p:cNvPr id="24" name="矩形 23"/>
                <p:cNvSpPr/>
                <p:nvPr/>
              </p:nvSpPr>
              <p:spPr bwMode="auto">
                <a:xfrm>
                  <a:off x="2324246" y="2064861"/>
                  <a:ext cx="2995582" cy="555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30000"/>
                    </a:lnSpc>
                  </a:pPr>
                  <a:r>
                    <a:rPr lang="zh-CN" altLang="en-US" sz="1100" dirty="0" smtClean="0"/>
                    <a:t>居间人应按约定为公司保守商业机密，为投资者保守商业秘密及个人隐私，不得泄露。</a:t>
                  </a:r>
                  <a:endParaRPr lang="en-US" altLang="zh-CN" sz="1100" dirty="0"/>
                </a:p>
              </p:txBody>
            </p:sp>
          </p:grpSp>
          <p:grpSp>
            <p:nvGrpSpPr>
              <p:cNvPr id="20" name="组合 71"/>
              <p:cNvGrpSpPr/>
              <p:nvPr/>
            </p:nvGrpSpPr>
            <p:grpSpPr>
              <a:xfrm>
                <a:off x="7109972" y="4568677"/>
                <a:ext cx="2995582" cy="975818"/>
                <a:chOff x="2324246" y="1644333"/>
                <a:chExt cx="2995582" cy="975818"/>
              </a:xfrm>
            </p:grpSpPr>
            <p:sp>
              <p:nvSpPr>
                <p:cNvPr id="21" name="文本框 72"/>
                <p:cNvSpPr txBox="1"/>
                <p:nvPr/>
              </p:nvSpPr>
              <p:spPr>
                <a:xfrm>
                  <a:off x="2324246" y="1644333"/>
                  <a:ext cx="1788366" cy="420524"/>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600" b="1" dirty="0" smtClean="0"/>
                    <a:t>实名准则</a:t>
                  </a:r>
                  <a:endParaRPr lang="id-ID" sz="1600" b="1" dirty="0"/>
                </a:p>
              </p:txBody>
            </p:sp>
            <p:sp>
              <p:nvSpPr>
                <p:cNvPr id="22" name="矩形 21"/>
                <p:cNvSpPr/>
                <p:nvPr/>
              </p:nvSpPr>
              <p:spPr bwMode="auto">
                <a:xfrm>
                  <a:off x="2324246" y="2064861"/>
                  <a:ext cx="2995582" cy="555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30000"/>
                    </a:lnSpc>
                  </a:pPr>
                  <a:r>
                    <a:rPr lang="zh-CN" altLang="en-US" sz="1100" dirty="0" smtClean="0"/>
                    <a:t>在从事期货居间活动时，居间人不得隐瞒身份。</a:t>
                  </a:r>
                  <a:endParaRPr lang="zh-CN" altLang="en-US" sz="1100" dirty="0"/>
                </a:p>
              </p:txBody>
            </p:sp>
          </p:grpSp>
        </p:grpSp>
      </p:gr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561794" y="1582477"/>
            <a:ext cx="11291706" cy="5012633"/>
            <a:chOff x="561794" y="1582477"/>
            <a:chExt cx="11291706" cy="5012633"/>
          </a:xfrm>
        </p:grpSpPr>
        <p:sp>
          <p:nvSpPr>
            <p:cNvPr id="5" name="圆角矩形 4">
              <a:extLst>
                <a:ext uri="{FF2B5EF4-FFF2-40B4-BE49-F238E27FC236}">
                  <a16:creationId xmlns="" xmlns:p14="http://schemas.microsoft.com/office/powerpoint/2010/main" xmlns:a16="http://schemas.microsoft.com/office/drawing/2014/main" id="{2F7DC33A-CFFC-47B6-AD2C-52F9150618F9}"/>
                </a:ext>
              </a:extLst>
            </p:cNvPr>
            <p:cNvSpPr/>
            <p:nvPr/>
          </p:nvSpPr>
          <p:spPr>
            <a:xfrm>
              <a:off x="660400" y="3657600"/>
              <a:ext cx="10858500" cy="2937510"/>
            </a:xfrm>
            <a:prstGeom prst="roundRect">
              <a:avLst>
                <a:gd name="adj" fmla="val 7465"/>
              </a:avLst>
            </a:prstGeom>
            <a:solidFill>
              <a:schemeClr val="bg1"/>
            </a:solidFill>
            <a:ln w="12700" cap="rnd">
              <a:noFill/>
              <a:prstDash val="solid"/>
              <a:round/>
              <a:headEnd/>
              <a:tailEnd/>
            </a:ln>
            <a:effectLst>
              <a:outerShdw blurRad="254000" dist="127000" algn="ctr" rotWithShape="0">
                <a:schemeClr val="bg1">
                  <a:lumMod val="6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endParaRPr>
            </a:p>
          </p:txBody>
        </p:sp>
        <p:sp>
          <p:nvSpPr>
            <p:cNvPr id="6" name="圆角矩形 5">
              <a:extLst>
                <a:ext uri="{FF2B5EF4-FFF2-40B4-BE49-F238E27FC236}">
                  <a16:creationId xmlns="" xmlns:p14="http://schemas.microsoft.com/office/powerpoint/2010/main" xmlns:a16="http://schemas.microsoft.com/office/drawing/2014/main" id="{0863F369-BC12-42C5-89FF-41CE463D6B3F}"/>
                </a:ext>
              </a:extLst>
            </p:cNvPr>
            <p:cNvSpPr/>
            <p:nvPr/>
          </p:nvSpPr>
          <p:spPr>
            <a:xfrm>
              <a:off x="561794" y="4222387"/>
              <a:ext cx="1465943" cy="1509486"/>
            </a:xfrm>
            <a:prstGeom prst="roundRect">
              <a:avLst>
                <a:gd name="adj" fmla="val 5776"/>
              </a:avLst>
            </a:prstGeom>
            <a:solidFill>
              <a:schemeClr val="accent1"/>
            </a:solidFill>
            <a:ln w="38100">
              <a:noFill/>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zh-CN" altLang="en-US" dirty="0"/>
            </a:p>
          </p:txBody>
        </p:sp>
        <p:sp>
          <p:nvSpPr>
            <p:cNvPr id="8" name="文本框 7">
              <a:extLst>
                <a:ext uri="{FF2B5EF4-FFF2-40B4-BE49-F238E27FC236}">
                  <a16:creationId xmlns="" xmlns:p14="http://schemas.microsoft.com/office/powerpoint/2010/main" xmlns:a16="http://schemas.microsoft.com/office/drawing/2014/main" id="{9401D1EB-8065-4242-A9B7-96921A8A3710}"/>
                </a:ext>
              </a:extLst>
            </p:cNvPr>
            <p:cNvSpPr txBox="1"/>
            <p:nvPr/>
          </p:nvSpPr>
          <p:spPr>
            <a:xfrm>
              <a:off x="2228849" y="4666281"/>
              <a:ext cx="3463291" cy="892552"/>
            </a:xfrm>
            <a:prstGeom prst="rect">
              <a:avLst/>
            </a:prstGeom>
            <a:noFill/>
          </p:spPr>
          <p:txBody>
            <a:bodyPr wrap="square" rtlCol="0">
              <a:spAutoFit/>
            </a:bodyPr>
            <a:lstStyle/>
            <a:p>
              <a:pPr lvl="0" defTabSz="913765">
                <a:lnSpc>
                  <a:spcPct val="130000"/>
                </a:lnSpc>
                <a:buSzPct val="25000"/>
                <a:defRPr/>
              </a:pPr>
              <a:r>
                <a:rPr lang="en-US" altLang="zh-CN" sz="1000" dirty="0" smtClean="0">
                  <a:solidFill>
                    <a:schemeClr val="tx1">
                      <a:lumMod val="65000"/>
                      <a:lumOff val="35000"/>
                    </a:schemeClr>
                  </a:solidFill>
                </a:rPr>
                <a:t>1</a:t>
              </a:r>
              <a:r>
                <a:rPr lang="zh-CN" altLang="en-US" sz="1000" dirty="0" smtClean="0">
                  <a:solidFill>
                    <a:schemeClr val="tx1">
                      <a:lumMod val="65000"/>
                      <a:lumOff val="35000"/>
                    </a:schemeClr>
                  </a:solidFill>
                </a:rPr>
                <a:t>、身份证复印件（内容清晰，边缘显示完整）；</a:t>
              </a:r>
            </a:p>
            <a:p>
              <a:pPr lvl="0" defTabSz="913765">
                <a:lnSpc>
                  <a:spcPct val="130000"/>
                </a:lnSpc>
                <a:buSzPct val="25000"/>
                <a:defRPr/>
              </a:pPr>
              <a:r>
                <a:rPr lang="en-US" altLang="zh-CN" sz="1000" dirty="0" smtClean="0">
                  <a:solidFill>
                    <a:schemeClr val="tx1">
                      <a:lumMod val="65000"/>
                      <a:lumOff val="35000"/>
                    </a:schemeClr>
                  </a:solidFill>
                </a:rPr>
                <a:t>2</a:t>
              </a:r>
              <a:r>
                <a:rPr lang="zh-CN" altLang="en-US" sz="1000" dirty="0" smtClean="0">
                  <a:solidFill>
                    <a:schemeClr val="tx1">
                      <a:lumMod val="65000"/>
                      <a:lumOff val="35000"/>
                    </a:schemeClr>
                  </a:solidFill>
                </a:rPr>
                <a:t>、银行卡复印件（开户行及卡号清晰完整）；</a:t>
              </a:r>
            </a:p>
            <a:p>
              <a:pPr lvl="0" defTabSz="913765">
                <a:lnSpc>
                  <a:spcPct val="130000"/>
                </a:lnSpc>
                <a:buSzPct val="25000"/>
                <a:defRPr/>
              </a:pPr>
              <a:r>
                <a:rPr lang="en-US" altLang="zh-CN" sz="1000" dirty="0" smtClean="0">
                  <a:solidFill>
                    <a:schemeClr val="tx1">
                      <a:lumMod val="65000"/>
                      <a:lumOff val="35000"/>
                    </a:schemeClr>
                  </a:solidFill>
                </a:rPr>
                <a:t>3</a:t>
              </a:r>
              <a:r>
                <a:rPr lang="zh-CN" altLang="en-US" sz="1000" dirty="0" smtClean="0">
                  <a:solidFill>
                    <a:schemeClr val="tx1">
                      <a:lumMod val="65000"/>
                      <a:lumOff val="35000"/>
                    </a:schemeClr>
                  </a:solidFill>
                </a:rPr>
                <a:t>、居间人测试问卷（不低于</a:t>
              </a:r>
              <a:r>
                <a:rPr lang="en-US" altLang="zh-CN" sz="1000" dirty="0" smtClean="0">
                  <a:solidFill>
                    <a:schemeClr val="tx1">
                      <a:lumMod val="65000"/>
                      <a:lumOff val="35000"/>
                    </a:schemeClr>
                  </a:solidFill>
                </a:rPr>
                <a:t>60 </a:t>
              </a:r>
              <a:r>
                <a:rPr lang="zh-CN" altLang="en-US" sz="1000" dirty="0" smtClean="0">
                  <a:solidFill>
                    <a:schemeClr val="tx1">
                      <a:lumMod val="65000"/>
                      <a:lumOff val="35000"/>
                    </a:schemeClr>
                  </a:solidFill>
                </a:rPr>
                <a:t>分）；</a:t>
              </a:r>
            </a:p>
            <a:p>
              <a:pPr lvl="0" defTabSz="913765">
                <a:lnSpc>
                  <a:spcPct val="130000"/>
                </a:lnSpc>
                <a:buSzPct val="25000"/>
                <a:defRPr/>
              </a:pPr>
              <a:r>
                <a:rPr lang="en-US" altLang="zh-CN" sz="1000" dirty="0" smtClean="0">
                  <a:solidFill>
                    <a:schemeClr val="tx1">
                      <a:lumMod val="65000"/>
                      <a:lumOff val="35000"/>
                    </a:schemeClr>
                  </a:solidFill>
                </a:rPr>
                <a:t>4</a:t>
              </a:r>
              <a:r>
                <a:rPr lang="zh-CN" altLang="en-US" sz="1000" dirty="0" smtClean="0">
                  <a:solidFill>
                    <a:schemeClr val="tx1">
                      <a:lumMod val="65000"/>
                      <a:lumOff val="35000"/>
                    </a:schemeClr>
                  </a:solidFill>
                </a:rPr>
                <a:t>、公司要求的其他资料</a:t>
              </a:r>
              <a:endParaRPr lang="zh-CN" altLang="en-US" sz="1000" dirty="0">
                <a:solidFill>
                  <a:schemeClr val="tx1">
                    <a:lumMod val="65000"/>
                    <a:lumOff val="35000"/>
                  </a:schemeClr>
                </a:solidFill>
              </a:endParaRPr>
            </a:p>
          </p:txBody>
        </p:sp>
        <p:sp>
          <p:nvSpPr>
            <p:cNvPr id="9" name="文本框 8">
              <a:extLst>
                <a:ext uri="{FF2B5EF4-FFF2-40B4-BE49-F238E27FC236}">
                  <a16:creationId xmlns="" xmlns:p14="http://schemas.microsoft.com/office/powerpoint/2010/main" xmlns:a16="http://schemas.microsoft.com/office/drawing/2014/main" id="{82664756-02E6-4DBC-A49D-26D4FC93B190}"/>
                </a:ext>
              </a:extLst>
            </p:cNvPr>
            <p:cNvSpPr txBox="1"/>
            <p:nvPr/>
          </p:nvSpPr>
          <p:spPr>
            <a:xfrm>
              <a:off x="2377439" y="4272558"/>
              <a:ext cx="2343151" cy="369332"/>
            </a:xfrm>
            <a:prstGeom prst="rect">
              <a:avLst/>
            </a:prstGeom>
            <a:noFill/>
          </p:spPr>
          <p:txBody>
            <a:bodyPr wrap="square" rtlCol="0">
              <a:spAutoFit/>
            </a:bodyPr>
            <a:lstStyle/>
            <a:p>
              <a:r>
                <a:rPr kumimoji="0" lang="zh-CN" altLang="en-US" b="1" i="0" u="none" strike="noStrike" kern="1200" cap="none" spc="0" normalizeH="0" baseline="0" noProof="0" dirty="0" smtClean="0">
                  <a:ln>
                    <a:noFill/>
                  </a:ln>
                  <a:effectLst/>
                  <a:uLnTx/>
                  <a:uFillTx/>
                </a:rPr>
                <a:t>自然人居间</a:t>
              </a:r>
              <a:endParaRPr kumimoji="0" lang="en-US" altLang="zh-CN" b="1" i="0" u="none" strike="noStrike" kern="1200" cap="none" spc="0" normalizeH="0" baseline="0" noProof="0" dirty="0">
                <a:ln>
                  <a:noFill/>
                </a:ln>
                <a:effectLst/>
                <a:uLnTx/>
                <a:uFillTx/>
              </a:endParaRPr>
            </a:p>
          </p:txBody>
        </p:sp>
        <p:sp>
          <p:nvSpPr>
            <p:cNvPr id="11" name="圆角矩形 10">
              <a:extLst>
                <a:ext uri="{FF2B5EF4-FFF2-40B4-BE49-F238E27FC236}">
                  <a16:creationId xmlns="" xmlns:p14="http://schemas.microsoft.com/office/powerpoint/2010/main" xmlns:a16="http://schemas.microsoft.com/office/drawing/2014/main" id="{E16A7547-D1AC-4D78-B2C0-7893CAB5966A}"/>
                </a:ext>
              </a:extLst>
            </p:cNvPr>
            <p:cNvSpPr/>
            <p:nvPr/>
          </p:nvSpPr>
          <p:spPr>
            <a:xfrm>
              <a:off x="6025334" y="4155077"/>
              <a:ext cx="1465943" cy="1509486"/>
            </a:xfrm>
            <a:prstGeom prst="roundRect">
              <a:avLst>
                <a:gd name="adj" fmla="val 5776"/>
              </a:avLst>
            </a:prstGeom>
            <a:solidFill>
              <a:schemeClr val="accent1"/>
            </a:solidFill>
            <a:ln w="38100">
              <a:noFill/>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zh-CN" altLang="en-US" dirty="0">
                <a:solidFill>
                  <a:srgbClr val="FF0000"/>
                </a:solidFill>
              </a:endParaRPr>
            </a:p>
          </p:txBody>
        </p:sp>
        <p:sp>
          <p:nvSpPr>
            <p:cNvPr id="12" name="文本框 11">
              <a:extLst>
                <a:ext uri="{FF2B5EF4-FFF2-40B4-BE49-F238E27FC236}">
                  <a16:creationId xmlns="" xmlns:p14="http://schemas.microsoft.com/office/powerpoint/2010/main" xmlns:a16="http://schemas.microsoft.com/office/drawing/2014/main" id="{873A1F7F-10FB-45CA-A61E-D9C1B0E80C4A}"/>
                </a:ext>
              </a:extLst>
            </p:cNvPr>
            <p:cNvSpPr txBox="1"/>
            <p:nvPr/>
          </p:nvSpPr>
          <p:spPr>
            <a:xfrm>
              <a:off x="7669529" y="4605121"/>
              <a:ext cx="4012521" cy="1492716"/>
            </a:xfrm>
            <a:prstGeom prst="rect">
              <a:avLst/>
            </a:prstGeom>
            <a:noFill/>
          </p:spPr>
          <p:txBody>
            <a:bodyPr wrap="square" rtlCol="0">
              <a:spAutoFit/>
            </a:bodyPr>
            <a:lstStyle/>
            <a:p>
              <a:pPr lvl="0" defTabSz="913765">
                <a:lnSpc>
                  <a:spcPct val="130000"/>
                </a:lnSpc>
                <a:buSzPct val="25000"/>
                <a:defRPr/>
              </a:pPr>
              <a:r>
                <a:rPr lang="en-US" altLang="zh-CN" sz="1000" dirty="0" smtClean="0">
                  <a:solidFill>
                    <a:schemeClr val="tx1">
                      <a:lumMod val="65000"/>
                      <a:lumOff val="35000"/>
                    </a:schemeClr>
                  </a:solidFill>
                </a:rPr>
                <a:t>1</a:t>
              </a:r>
              <a:r>
                <a:rPr lang="zh-CN" altLang="en-US" sz="1000" dirty="0" smtClean="0">
                  <a:solidFill>
                    <a:schemeClr val="tx1">
                      <a:lumMod val="65000"/>
                      <a:lumOff val="35000"/>
                    </a:schemeClr>
                  </a:solidFill>
                </a:rPr>
                <a:t>、三证合一的营业证照复印件（加盖公章）； </a:t>
              </a:r>
            </a:p>
            <a:p>
              <a:pPr lvl="0" defTabSz="913765">
                <a:lnSpc>
                  <a:spcPct val="130000"/>
                </a:lnSpc>
                <a:buSzPct val="25000"/>
                <a:defRPr/>
              </a:pPr>
              <a:r>
                <a:rPr lang="en-US" altLang="zh-CN" sz="1000" dirty="0" smtClean="0">
                  <a:solidFill>
                    <a:schemeClr val="tx1">
                      <a:lumMod val="65000"/>
                      <a:lumOff val="35000"/>
                    </a:schemeClr>
                  </a:solidFill>
                </a:rPr>
                <a:t>2</a:t>
              </a:r>
              <a:r>
                <a:rPr lang="zh-CN" altLang="en-US" sz="1000" dirty="0" smtClean="0">
                  <a:solidFill>
                    <a:schemeClr val="tx1">
                      <a:lumMod val="65000"/>
                      <a:lumOff val="35000"/>
                    </a:schemeClr>
                  </a:solidFill>
                </a:rPr>
                <a:t>、法定代表人有效身份证复印件（加盖公章）； </a:t>
              </a:r>
            </a:p>
            <a:p>
              <a:pPr lvl="0" defTabSz="913765">
                <a:lnSpc>
                  <a:spcPct val="130000"/>
                </a:lnSpc>
                <a:buSzPct val="25000"/>
                <a:defRPr/>
              </a:pPr>
              <a:r>
                <a:rPr lang="en-US" altLang="zh-CN" sz="1000" dirty="0" smtClean="0">
                  <a:solidFill>
                    <a:schemeClr val="tx1">
                      <a:lumMod val="65000"/>
                      <a:lumOff val="35000"/>
                    </a:schemeClr>
                  </a:solidFill>
                </a:rPr>
                <a:t>3</a:t>
              </a:r>
              <a:r>
                <a:rPr lang="zh-CN" altLang="en-US" sz="1000" dirty="0" smtClean="0">
                  <a:solidFill>
                    <a:schemeClr val="tx1">
                      <a:lumMod val="65000"/>
                      <a:lumOff val="35000"/>
                    </a:schemeClr>
                  </a:solidFill>
                </a:rPr>
                <a:t>、授权委托书（法定代表人签章，加盖公章）； </a:t>
              </a:r>
            </a:p>
            <a:p>
              <a:pPr lvl="0" defTabSz="913765">
                <a:lnSpc>
                  <a:spcPct val="130000"/>
                </a:lnSpc>
                <a:buSzPct val="25000"/>
                <a:defRPr/>
              </a:pPr>
              <a:r>
                <a:rPr lang="en-US" altLang="zh-CN" sz="1000" dirty="0" smtClean="0">
                  <a:solidFill>
                    <a:schemeClr val="tx1">
                      <a:lumMod val="65000"/>
                      <a:lumOff val="35000"/>
                    </a:schemeClr>
                  </a:solidFill>
                </a:rPr>
                <a:t>4</a:t>
              </a:r>
              <a:r>
                <a:rPr lang="zh-CN" altLang="en-US" sz="1000" dirty="0" smtClean="0">
                  <a:solidFill>
                    <a:schemeClr val="tx1">
                      <a:lumMod val="65000"/>
                      <a:lumOff val="35000"/>
                    </a:schemeClr>
                  </a:solidFill>
                </a:rPr>
                <a:t>、委托代理人有效身份证复印件（若有，加盖公章）； </a:t>
              </a:r>
            </a:p>
            <a:p>
              <a:pPr lvl="0" defTabSz="913765">
                <a:lnSpc>
                  <a:spcPct val="130000"/>
                </a:lnSpc>
                <a:buSzPct val="25000"/>
                <a:defRPr/>
              </a:pPr>
              <a:r>
                <a:rPr lang="en-US" altLang="zh-CN" sz="1000" dirty="0" smtClean="0">
                  <a:solidFill>
                    <a:schemeClr val="tx1">
                      <a:lumMod val="65000"/>
                      <a:lumOff val="35000"/>
                    </a:schemeClr>
                  </a:solidFill>
                </a:rPr>
                <a:t>5</a:t>
              </a:r>
              <a:r>
                <a:rPr lang="zh-CN" altLang="en-US" sz="1000" dirty="0" smtClean="0">
                  <a:solidFill>
                    <a:schemeClr val="tx1">
                      <a:lumMod val="65000"/>
                      <a:lumOff val="35000"/>
                    </a:schemeClr>
                  </a:solidFill>
                </a:rPr>
                <a:t>、开户许可证复印件（含开户行名称、银行账号，加盖公章）；</a:t>
              </a:r>
            </a:p>
            <a:p>
              <a:pPr lvl="0" defTabSz="913765">
                <a:lnSpc>
                  <a:spcPct val="130000"/>
                </a:lnSpc>
                <a:buSzPct val="25000"/>
                <a:defRPr/>
              </a:pPr>
              <a:r>
                <a:rPr lang="en-US" altLang="zh-CN" sz="1000" dirty="0" smtClean="0">
                  <a:solidFill>
                    <a:schemeClr val="tx1">
                      <a:lumMod val="65000"/>
                      <a:lumOff val="35000"/>
                    </a:schemeClr>
                  </a:solidFill>
                </a:rPr>
                <a:t>6</a:t>
              </a:r>
              <a:r>
                <a:rPr lang="zh-CN" altLang="en-US" sz="1000" dirty="0" smtClean="0">
                  <a:solidFill>
                    <a:schemeClr val="tx1">
                      <a:lumMod val="65000"/>
                      <a:lumOff val="35000"/>
                    </a:schemeClr>
                  </a:solidFill>
                </a:rPr>
                <a:t>、居间人测试问卷（不低于 </a:t>
              </a:r>
              <a:r>
                <a:rPr lang="en-US" altLang="zh-CN" sz="1000" dirty="0" smtClean="0">
                  <a:solidFill>
                    <a:schemeClr val="tx1">
                      <a:lumMod val="65000"/>
                      <a:lumOff val="35000"/>
                    </a:schemeClr>
                  </a:solidFill>
                </a:rPr>
                <a:t>60 </a:t>
              </a:r>
              <a:r>
                <a:rPr lang="zh-CN" altLang="en-US" sz="1000" dirty="0" smtClean="0">
                  <a:solidFill>
                    <a:schemeClr val="tx1">
                      <a:lumMod val="65000"/>
                      <a:lumOff val="35000"/>
                    </a:schemeClr>
                  </a:solidFill>
                </a:rPr>
                <a:t>分）；</a:t>
              </a:r>
            </a:p>
            <a:p>
              <a:pPr lvl="0" defTabSz="913765">
                <a:lnSpc>
                  <a:spcPct val="130000"/>
                </a:lnSpc>
                <a:buSzPct val="25000"/>
                <a:defRPr/>
              </a:pPr>
              <a:r>
                <a:rPr lang="en-US" altLang="zh-CN" sz="1000" dirty="0" smtClean="0">
                  <a:solidFill>
                    <a:schemeClr val="tx1">
                      <a:lumMod val="65000"/>
                      <a:lumOff val="35000"/>
                    </a:schemeClr>
                  </a:solidFill>
                </a:rPr>
                <a:t>7</a:t>
              </a:r>
              <a:r>
                <a:rPr lang="zh-CN" altLang="en-US" sz="1000" dirty="0" smtClean="0">
                  <a:solidFill>
                    <a:schemeClr val="tx1">
                      <a:lumMod val="65000"/>
                      <a:lumOff val="35000"/>
                    </a:schemeClr>
                  </a:solidFill>
                </a:rPr>
                <a:t>、公司要求的其他资料。</a:t>
              </a:r>
              <a:endParaRPr lang="zh-CN" altLang="en-US" sz="1000" dirty="0">
                <a:solidFill>
                  <a:schemeClr val="tx1">
                    <a:lumMod val="65000"/>
                    <a:lumOff val="35000"/>
                  </a:schemeClr>
                </a:solidFill>
              </a:endParaRPr>
            </a:p>
          </p:txBody>
        </p:sp>
        <p:sp>
          <p:nvSpPr>
            <p:cNvPr id="13" name="文本框 12">
              <a:extLst>
                <a:ext uri="{FF2B5EF4-FFF2-40B4-BE49-F238E27FC236}">
                  <a16:creationId xmlns="" xmlns:p14="http://schemas.microsoft.com/office/powerpoint/2010/main" xmlns:a16="http://schemas.microsoft.com/office/drawing/2014/main" id="{D6517559-323E-4063-8A5A-3927C4274A1D}"/>
                </a:ext>
              </a:extLst>
            </p:cNvPr>
            <p:cNvSpPr txBox="1"/>
            <p:nvPr/>
          </p:nvSpPr>
          <p:spPr>
            <a:xfrm>
              <a:off x="7840979" y="4205248"/>
              <a:ext cx="4012521" cy="369332"/>
            </a:xfrm>
            <a:prstGeom prst="rect">
              <a:avLst/>
            </a:prstGeom>
            <a:noFill/>
          </p:spPr>
          <p:txBody>
            <a:bodyPr wrap="square" rtlCol="0">
              <a:spAutoFit/>
            </a:bodyPr>
            <a:lstStyle/>
            <a:p>
              <a:r>
                <a:rPr lang="zh-CN" altLang="en-US" b="1" dirty="0" smtClean="0"/>
                <a:t>机构居间人</a:t>
              </a:r>
              <a:endParaRPr kumimoji="0" lang="en-US" altLang="zh-CN" b="1" i="0" u="none" strike="noStrike" kern="1200" cap="none" spc="0" normalizeH="0" baseline="0" noProof="0" dirty="0">
                <a:ln>
                  <a:noFill/>
                </a:ln>
                <a:effectLst/>
                <a:uLnTx/>
                <a:uFillTx/>
              </a:endParaRPr>
            </a:p>
          </p:txBody>
        </p:sp>
        <p:sp>
          <p:nvSpPr>
            <p:cNvPr id="28" name="文本框 27">
              <a:extLst>
                <a:ext uri="{FF2B5EF4-FFF2-40B4-BE49-F238E27FC236}">
                  <a16:creationId xmlns="" xmlns:p14="http://schemas.microsoft.com/office/powerpoint/2010/main" xmlns:a16="http://schemas.microsoft.com/office/drawing/2014/main" id="{031F4378-B56B-4366-B402-A19CD4B81EBE}"/>
                </a:ext>
              </a:extLst>
            </p:cNvPr>
            <p:cNvSpPr txBox="1"/>
            <p:nvPr/>
          </p:nvSpPr>
          <p:spPr>
            <a:xfrm>
              <a:off x="742950" y="1582477"/>
              <a:ext cx="9829799" cy="1169551"/>
            </a:xfrm>
            <a:prstGeom prst="rect">
              <a:avLst/>
            </a:prstGeom>
            <a:noFill/>
          </p:spPr>
          <p:txBody>
            <a:bodyPr wrap="square" rtlCol="0">
              <a:spAutoFit/>
            </a:bodyPr>
            <a:lstStyle/>
            <a:p>
              <a:r>
                <a:rPr lang="zh-CN" altLang="en-US" sz="1400" b="1" dirty="0" smtClean="0">
                  <a:solidFill>
                    <a:srgbClr val="FF0000"/>
                  </a:solidFill>
                </a:rPr>
                <a:t>居间人应符合以下条件：</a:t>
              </a:r>
            </a:p>
            <a:p>
              <a:r>
                <a:rPr lang="zh-CN" altLang="en-US" sz="1400" b="1" dirty="0" smtClean="0">
                  <a:solidFill>
                    <a:srgbClr val="FF0000"/>
                  </a:solidFill>
                </a:rPr>
                <a:t>（一）居间人无不良信用记录，不是证券、期货市场禁入者；自然人居间人年满</a:t>
              </a:r>
              <a:r>
                <a:rPr lang="en-US" altLang="zh-CN" sz="1400" b="1" dirty="0" smtClean="0">
                  <a:solidFill>
                    <a:srgbClr val="FF0000"/>
                  </a:solidFill>
                </a:rPr>
                <a:t>18</a:t>
              </a:r>
              <a:r>
                <a:rPr lang="zh-CN" altLang="en-US" sz="1400" b="1" dirty="0" smtClean="0">
                  <a:solidFill>
                    <a:srgbClr val="FF0000"/>
                  </a:solidFill>
                </a:rPr>
                <a:t>周岁，具有完全民事行为能力。</a:t>
              </a:r>
            </a:p>
            <a:p>
              <a:r>
                <a:rPr lang="zh-CN" altLang="en-US" sz="1400" b="1" dirty="0" smtClean="0">
                  <a:solidFill>
                    <a:srgbClr val="FF0000"/>
                  </a:solidFill>
                </a:rPr>
                <a:t>（二）自然人居间人不是单位客户的关联人员</a:t>
              </a:r>
              <a:endParaRPr lang="en-US" altLang="zh-CN" sz="1400" b="1" dirty="0" smtClean="0">
                <a:solidFill>
                  <a:srgbClr val="FF0000"/>
                </a:solidFill>
              </a:endParaRPr>
            </a:p>
            <a:p>
              <a:endParaRPr lang="en-US" altLang="zh-CN" sz="1400" b="1" dirty="0" smtClean="0">
                <a:solidFill>
                  <a:srgbClr val="FF0000"/>
                </a:solidFill>
              </a:endParaRPr>
            </a:p>
            <a:p>
              <a:r>
                <a:rPr lang="zh-CN" altLang="en-US" sz="1400" b="1" dirty="0" smtClean="0">
                  <a:solidFill>
                    <a:srgbClr val="FF0000"/>
                  </a:solidFill>
                </a:rPr>
                <a:t>居间人与公司签署居间协议时，需填写</a:t>
              </a:r>
              <a:r>
                <a:rPr lang="en-US" altLang="zh-CN" sz="1400" b="1" dirty="0" smtClean="0">
                  <a:solidFill>
                    <a:srgbClr val="FF0000"/>
                  </a:solidFill>
                </a:rPr>
                <a:t>《</a:t>
              </a:r>
              <a:r>
                <a:rPr lang="zh-CN" altLang="en-US" sz="1400" b="1" dirty="0" smtClean="0">
                  <a:solidFill>
                    <a:srgbClr val="FF0000"/>
                  </a:solidFill>
                </a:rPr>
                <a:t>居间自然人基本信息表</a:t>
              </a:r>
              <a:r>
                <a:rPr lang="en-US" altLang="zh-CN" sz="1400" b="1" dirty="0" smtClean="0">
                  <a:solidFill>
                    <a:srgbClr val="FF0000"/>
                  </a:solidFill>
                </a:rPr>
                <a:t>》</a:t>
              </a:r>
              <a:r>
                <a:rPr lang="zh-CN" altLang="en-US" sz="1400" b="1" dirty="0" smtClean="0">
                  <a:solidFill>
                    <a:srgbClr val="FF0000"/>
                  </a:solidFill>
                </a:rPr>
                <a:t>或</a:t>
              </a:r>
              <a:r>
                <a:rPr lang="en-US" altLang="zh-CN" sz="1400" b="1" dirty="0" smtClean="0">
                  <a:solidFill>
                    <a:srgbClr val="FF0000"/>
                  </a:solidFill>
                </a:rPr>
                <a:t>《</a:t>
              </a:r>
              <a:r>
                <a:rPr lang="zh-CN" altLang="en-US" sz="1400" b="1" dirty="0" smtClean="0">
                  <a:solidFill>
                    <a:srgbClr val="FF0000"/>
                  </a:solidFill>
                </a:rPr>
                <a:t>居间机构基本信息表</a:t>
              </a:r>
              <a:r>
                <a:rPr lang="en-US" altLang="zh-CN" sz="1400" b="1" dirty="0" smtClean="0">
                  <a:solidFill>
                    <a:srgbClr val="FF0000"/>
                  </a:solidFill>
                </a:rPr>
                <a:t>》</a:t>
              </a:r>
              <a:r>
                <a:rPr lang="zh-CN" altLang="en-US" sz="1400" b="1" dirty="0" smtClean="0">
                  <a:solidFill>
                    <a:srgbClr val="FF0000"/>
                  </a:solidFill>
                </a:rPr>
                <a:t>并提供如下材料：</a:t>
              </a:r>
              <a:endParaRPr lang="en-US" altLang="zh-CN" sz="1400" b="1" dirty="0">
                <a:solidFill>
                  <a:srgbClr val="FF0000"/>
                </a:solidFill>
              </a:endParaRPr>
            </a:p>
          </p:txBody>
        </p:sp>
      </p:grpSp>
      <p:sp>
        <p:nvSpPr>
          <p:cNvPr id="24" name="标题 1"/>
          <p:cNvSpPr txBox="1">
            <a:spLocks/>
          </p:cNvSpPr>
          <p:nvPr/>
        </p:nvSpPr>
        <p:spPr>
          <a:xfrm>
            <a:off x="669925" y="365125"/>
            <a:ext cx="10850564" cy="663575"/>
          </a:xfrm>
          <a:prstGeom prst="rect">
            <a:avLst/>
          </a:prstGeom>
        </p:spPr>
        <p:txBody>
          <a:bodyPr/>
          <a:lstStyle/>
          <a:p>
            <a:pPr lvl="0">
              <a:lnSpc>
                <a:spcPct val="90000"/>
              </a:lnSpc>
              <a:spcBef>
                <a:spcPct val="0"/>
              </a:spcBef>
            </a:pPr>
            <a:r>
              <a:rPr kumimoji="0" lang="zh-CN" altLang="en-US" sz="2800" b="1" i="0" u="none" strike="noStrike" kern="1200" cap="none" spc="0" normalizeH="0" baseline="0" noProof="0" dirty="0" smtClean="0">
                <a:ln>
                  <a:noFill/>
                </a:ln>
                <a:solidFill>
                  <a:schemeClr val="tx1"/>
                </a:solidFill>
                <a:effectLst/>
                <a:uLnTx/>
                <a:uFillTx/>
                <a:latin typeface="+mj-lt"/>
                <a:ea typeface="+mj-ea"/>
                <a:cs typeface="+mj-cs"/>
              </a:rPr>
              <a:t>一、居间业务管理办法</a:t>
            </a:r>
            <a:r>
              <a:rPr kumimoji="0" lang="en-US" altLang="zh-CN" sz="2800" b="1" i="0" u="none" strike="noStrike" kern="1200" cap="none" spc="0" normalizeH="0" baseline="0" noProof="0" dirty="0" smtClean="0">
                <a:ln>
                  <a:noFill/>
                </a:ln>
                <a:solidFill>
                  <a:schemeClr val="tx1"/>
                </a:solidFill>
                <a:effectLst/>
                <a:uLnTx/>
                <a:uFillTx/>
                <a:latin typeface="+mj-lt"/>
                <a:ea typeface="+mj-ea"/>
                <a:cs typeface="+mj-cs"/>
              </a:rPr>
              <a:t>-</a:t>
            </a:r>
            <a:r>
              <a:rPr lang="zh-CN" altLang="en-US" sz="2800" b="1" dirty="0" smtClean="0">
                <a:latin typeface="+mj-lt"/>
                <a:ea typeface="+mj-ea"/>
                <a:cs typeface="+mj-cs"/>
              </a:rPr>
              <a:t>居间协议签署</a:t>
            </a:r>
            <a:endParaRPr kumimoji="0" lang="zh-CN" altLang="en-US" sz="2800" b="1"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extLst>
      <p:ext uri="{BB962C8B-B14F-4D97-AF65-F5344CB8AC3E}">
        <p14:creationId xmlns:p14="http://schemas.microsoft.com/office/powerpoint/2010/main" xmlns="" val="2553171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1130300"/>
            <a:ext cx="11386456" cy="5003800"/>
            <a:chOff x="0" y="1130300"/>
            <a:chExt cx="11386457" cy="5003800"/>
          </a:xfrm>
        </p:grpSpPr>
        <p:sp>
          <p:nvSpPr>
            <p:cNvPr id="280" name="任意多边形 279">
              <a:extLst>
                <a:ext uri="{FF2B5EF4-FFF2-40B4-BE49-F238E27FC236}">
                  <a16:creationId xmlns="" xmlns:p14="http://schemas.microsoft.com/office/powerpoint/2010/main" xmlns:a16="http://schemas.microsoft.com/office/drawing/2014/main" id="{D0ABF161-C166-4D4C-A9BD-FCF92EEE419A}"/>
                </a:ext>
              </a:extLst>
            </p:cNvPr>
            <p:cNvSpPr/>
            <p:nvPr/>
          </p:nvSpPr>
          <p:spPr>
            <a:xfrm>
              <a:off x="5787798" y="1130300"/>
              <a:ext cx="1320575" cy="5003800"/>
            </a:xfrm>
            <a:custGeom>
              <a:avLst/>
              <a:gdLst>
                <a:gd name="connsiteX0" fmla="*/ 0 w 3031672"/>
                <a:gd name="connsiteY0" fmla="*/ 0 h 5003800"/>
                <a:gd name="connsiteX1" fmla="*/ 1711098 w 3031672"/>
                <a:gd name="connsiteY1" fmla="*/ 0 h 5003800"/>
                <a:gd name="connsiteX2" fmla="*/ 1928425 w 3031672"/>
                <a:gd name="connsiteY2" fmla="*/ 162515 h 5003800"/>
                <a:gd name="connsiteX3" fmla="*/ 3031672 w 3031672"/>
                <a:gd name="connsiteY3" fmla="*/ 2501900 h 5003800"/>
                <a:gd name="connsiteX4" fmla="*/ 1928425 w 3031672"/>
                <a:gd name="connsiteY4" fmla="*/ 4841286 h 5003800"/>
                <a:gd name="connsiteX5" fmla="*/ 1711097 w 3031672"/>
                <a:gd name="connsiteY5" fmla="*/ 5003800 h 5003800"/>
                <a:gd name="connsiteX6" fmla="*/ 0 w 3031672"/>
                <a:gd name="connsiteY6" fmla="*/ 5003800 h 5003800"/>
                <a:gd name="connsiteX0" fmla="*/ 0 w 3031672"/>
                <a:gd name="connsiteY0" fmla="*/ 0 h 5003800"/>
                <a:gd name="connsiteX1" fmla="*/ 1711098 w 3031672"/>
                <a:gd name="connsiteY1" fmla="*/ 0 h 5003800"/>
                <a:gd name="connsiteX2" fmla="*/ 1928425 w 3031672"/>
                <a:gd name="connsiteY2" fmla="*/ 162515 h 5003800"/>
                <a:gd name="connsiteX3" fmla="*/ 3031672 w 3031672"/>
                <a:gd name="connsiteY3" fmla="*/ 2501900 h 5003800"/>
                <a:gd name="connsiteX4" fmla="*/ 1928425 w 3031672"/>
                <a:gd name="connsiteY4" fmla="*/ 4841286 h 5003800"/>
                <a:gd name="connsiteX5" fmla="*/ 1711097 w 3031672"/>
                <a:gd name="connsiteY5" fmla="*/ 5003800 h 5003800"/>
                <a:gd name="connsiteX6" fmla="*/ 0 w 3031672"/>
                <a:gd name="connsiteY6" fmla="*/ 5003800 h 5003800"/>
                <a:gd name="connsiteX7" fmla="*/ 91440 w 3031672"/>
                <a:gd name="connsiteY7" fmla="*/ 91440 h 5003800"/>
                <a:gd name="connsiteX0" fmla="*/ 0 w 3031672"/>
                <a:gd name="connsiteY0" fmla="*/ 0 h 5003800"/>
                <a:gd name="connsiteX1" fmla="*/ 1711098 w 3031672"/>
                <a:gd name="connsiteY1" fmla="*/ 0 h 5003800"/>
                <a:gd name="connsiteX2" fmla="*/ 1928425 w 3031672"/>
                <a:gd name="connsiteY2" fmla="*/ 162515 h 5003800"/>
                <a:gd name="connsiteX3" fmla="*/ 3031672 w 3031672"/>
                <a:gd name="connsiteY3" fmla="*/ 2501900 h 5003800"/>
                <a:gd name="connsiteX4" fmla="*/ 1928425 w 3031672"/>
                <a:gd name="connsiteY4" fmla="*/ 4841286 h 5003800"/>
                <a:gd name="connsiteX5" fmla="*/ 1711097 w 3031672"/>
                <a:gd name="connsiteY5" fmla="*/ 5003800 h 5003800"/>
                <a:gd name="connsiteX6" fmla="*/ 0 w 3031672"/>
                <a:gd name="connsiteY6" fmla="*/ 5003800 h 5003800"/>
                <a:gd name="connsiteX0" fmla="*/ 1711098 w 3031672"/>
                <a:gd name="connsiteY0" fmla="*/ 0 h 5003800"/>
                <a:gd name="connsiteX1" fmla="*/ 1928425 w 3031672"/>
                <a:gd name="connsiteY1" fmla="*/ 162515 h 5003800"/>
                <a:gd name="connsiteX2" fmla="*/ 3031672 w 3031672"/>
                <a:gd name="connsiteY2" fmla="*/ 2501900 h 5003800"/>
                <a:gd name="connsiteX3" fmla="*/ 1928425 w 3031672"/>
                <a:gd name="connsiteY3" fmla="*/ 4841286 h 5003800"/>
                <a:gd name="connsiteX4" fmla="*/ 1711097 w 3031672"/>
                <a:gd name="connsiteY4" fmla="*/ 5003800 h 5003800"/>
                <a:gd name="connsiteX5" fmla="*/ 0 w 3031672"/>
                <a:gd name="connsiteY5" fmla="*/ 5003800 h 5003800"/>
                <a:gd name="connsiteX0" fmla="*/ 1 w 1320575"/>
                <a:gd name="connsiteY0" fmla="*/ 0 h 5003800"/>
                <a:gd name="connsiteX1" fmla="*/ 217328 w 1320575"/>
                <a:gd name="connsiteY1" fmla="*/ 162515 h 5003800"/>
                <a:gd name="connsiteX2" fmla="*/ 1320575 w 1320575"/>
                <a:gd name="connsiteY2" fmla="*/ 2501900 h 5003800"/>
                <a:gd name="connsiteX3" fmla="*/ 217328 w 1320575"/>
                <a:gd name="connsiteY3" fmla="*/ 4841286 h 5003800"/>
                <a:gd name="connsiteX4" fmla="*/ 0 w 1320575"/>
                <a:gd name="connsiteY4" fmla="*/ 5003800 h 500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575" h="5003800">
                  <a:moveTo>
                    <a:pt x="1" y="0"/>
                  </a:moveTo>
                  <a:lnTo>
                    <a:pt x="217328" y="162515"/>
                  </a:lnTo>
                  <a:cubicBezTo>
                    <a:pt x="891109" y="718568"/>
                    <a:pt x="1320575" y="1560081"/>
                    <a:pt x="1320575" y="2501900"/>
                  </a:cubicBezTo>
                  <a:cubicBezTo>
                    <a:pt x="1320575" y="3443720"/>
                    <a:pt x="891109" y="4285232"/>
                    <a:pt x="217328" y="4841286"/>
                  </a:cubicBezTo>
                  <a:lnTo>
                    <a:pt x="0" y="5003800"/>
                  </a:lnTo>
                </a:path>
              </a:pathLst>
            </a:custGeom>
            <a:ln w="12700" cap="rnd">
              <a:solidFill>
                <a:schemeClr val="bg1">
                  <a:lumMod val="95000"/>
                </a:schemeClr>
              </a:solidFill>
              <a:roun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54"/>
              <a:endParaRPr lang="zh-CN" altLang="en-US" sz="2000" b="1" dirty="0">
                <a:solidFill>
                  <a:schemeClr val="bg1"/>
                </a:solidFill>
              </a:endParaRPr>
            </a:p>
          </p:txBody>
        </p:sp>
        <p:sp>
          <p:nvSpPr>
            <p:cNvPr id="258" name="同侧圆角矩形 257">
              <a:extLst>
                <a:ext uri="{FF2B5EF4-FFF2-40B4-BE49-F238E27FC236}">
                  <a16:creationId xmlns="" xmlns:p14="http://schemas.microsoft.com/office/powerpoint/2010/main" xmlns:a16="http://schemas.microsoft.com/office/drawing/2014/main" id="{4E994536-E1DC-4820-B32B-0CA2F72E4E55}"/>
                </a:ext>
              </a:extLst>
            </p:cNvPr>
            <p:cNvSpPr/>
            <p:nvPr/>
          </p:nvSpPr>
          <p:spPr>
            <a:xfrm rot="5400000">
              <a:off x="-1643744" y="3098800"/>
              <a:ext cx="3947888" cy="660400"/>
            </a:xfrm>
            <a:prstGeom prst="round2SameRect">
              <a:avLst>
                <a:gd name="adj1" fmla="val 50000"/>
                <a:gd name="adj2" fmla="val 0"/>
              </a:avLst>
            </a:prstGeom>
            <a:solidFill>
              <a:schemeClr val="bg1">
                <a:lumMod val="95000"/>
              </a:schemeClr>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endParaRPr>
            </a:p>
          </p:txBody>
        </p:sp>
        <p:grpSp>
          <p:nvGrpSpPr>
            <p:cNvPr id="3" name="组合 277">
              <a:extLst>
                <a:ext uri="{FF2B5EF4-FFF2-40B4-BE49-F238E27FC236}">
                  <a16:creationId xmlns="" xmlns:p14="http://schemas.microsoft.com/office/powerpoint/2010/main" xmlns:a16="http://schemas.microsoft.com/office/drawing/2014/main" id="{14536D15-A728-466A-A67E-C3B282A31AF4}"/>
                </a:ext>
              </a:extLst>
            </p:cNvPr>
            <p:cNvGrpSpPr/>
            <p:nvPr/>
          </p:nvGrpSpPr>
          <p:grpSpPr>
            <a:xfrm>
              <a:off x="6096000" y="1455056"/>
              <a:ext cx="4784271" cy="1190172"/>
              <a:chOff x="6734629" y="1455056"/>
              <a:chExt cx="4784271" cy="1190172"/>
            </a:xfrm>
          </p:grpSpPr>
          <p:sp>
            <p:nvSpPr>
              <p:cNvPr id="261" name="圆角矩形 260">
                <a:extLst>
                  <a:ext uri="{FF2B5EF4-FFF2-40B4-BE49-F238E27FC236}">
                    <a16:creationId xmlns="" xmlns:p14="http://schemas.microsoft.com/office/powerpoint/2010/main" xmlns:a16="http://schemas.microsoft.com/office/drawing/2014/main" id="{46255BB8-BCB4-4EA3-BC4F-598C7468D363}"/>
                  </a:ext>
                </a:extLst>
              </p:cNvPr>
              <p:cNvSpPr/>
              <p:nvPr/>
            </p:nvSpPr>
            <p:spPr>
              <a:xfrm>
                <a:off x="6734629" y="1455056"/>
                <a:ext cx="4784271" cy="1190172"/>
              </a:xfrm>
              <a:prstGeom prst="roundRect">
                <a:avLst>
                  <a:gd name="adj" fmla="val 50000"/>
                </a:avLst>
              </a:prstGeom>
              <a:solidFill>
                <a:schemeClr val="bg1">
                  <a:lumMod val="95000"/>
                </a:schemeClr>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endParaRPr>
              </a:p>
            </p:txBody>
          </p:sp>
          <p:sp>
            <p:nvSpPr>
              <p:cNvPr id="259" name="椭圆 258">
                <a:extLst>
                  <a:ext uri="{FF2B5EF4-FFF2-40B4-BE49-F238E27FC236}">
                    <a16:creationId xmlns="" xmlns:p14="http://schemas.microsoft.com/office/powerpoint/2010/main" xmlns:a16="http://schemas.microsoft.com/office/drawing/2014/main" id="{2646F1F8-D69D-4D97-A177-A925EF622570}"/>
                  </a:ext>
                </a:extLst>
              </p:cNvPr>
              <p:cNvSpPr/>
              <p:nvPr/>
            </p:nvSpPr>
            <p:spPr>
              <a:xfrm>
                <a:off x="6734629" y="1455056"/>
                <a:ext cx="1190172" cy="1190172"/>
              </a:xfrm>
              <a:prstGeom prst="ellipse">
                <a:avLst/>
              </a:prstGeom>
              <a:solidFill>
                <a:schemeClr val="accent1"/>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r>
                  <a:rPr lang="en-US" altLang="zh-CN" sz="2000" b="1" dirty="0">
                    <a:solidFill>
                      <a:schemeClr val="bg1"/>
                    </a:solidFill>
                  </a:rPr>
                  <a:t>01</a:t>
                </a:r>
                <a:endParaRPr lang="zh-CN" altLang="en-US" sz="2000" b="1" dirty="0">
                  <a:solidFill>
                    <a:schemeClr val="bg1"/>
                  </a:solidFill>
                </a:endParaRPr>
              </a:p>
            </p:txBody>
          </p:sp>
          <p:sp>
            <p:nvSpPr>
              <p:cNvPr id="262" name="文本框 261">
                <a:extLst>
                  <a:ext uri="{FF2B5EF4-FFF2-40B4-BE49-F238E27FC236}">
                    <a16:creationId xmlns="" xmlns:p14="http://schemas.microsoft.com/office/powerpoint/2010/main" xmlns:a16="http://schemas.microsoft.com/office/drawing/2014/main" id="{F11DBA42-64DB-4500-BB0F-947B727A1CDC}"/>
                  </a:ext>
                </a:extLst>
              </p:cNvPr>
              <p:cNvSpPr txBox="1"/>
              <p:nvPr/>
            </p:nvSpPr>
            <p:spPr>
              <a:xfrm>
                <a:off x="8061151" y="1641728"/>
                <a:ext cx="3074390" cy="6463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200" dirty="0" smtClean="0"/>
                  <a:t>对居间人开发的客户，开户岗应当按规定履行居间风险提示，做好居间关系确认与居间身份告知工作。</a:t>
                </a:r>
                <a:endParaRPr lang="en-US" altLang="zh-CN" sz="1200" dirty="0">
                  <a:solidFill>
                    <a:schemeClr val="tx1"/>
                  </a:solidFill>
                </a:endParaRPr>
              </a:p>
            </p:txBody>
          </p:sp>
        </p:grpSp>
        <p:sp>
          <p:nvSpPr>
            <p:cNvPr id="266" name="圆角矩形 265">
              <a:extLst>
                <a:ext uri="{FF2B5EF4-FFF2-40B4-BE49-F238E27FC236}">
                  <a16:creationId xmlns="" xmlns:p14="http://schemas.microsoft.com/office/powerpoint/2010/main" xmlns:a16="http://schemas.microsoft.com/office/drawing/2014/main" id="{7224C7CA-0B1A-4B29-A749-C2530CFA620E}"/>
                </a:ext>
              </a:extLst>
            </p:cNvPr>
            <p:cNvSpPr/>
            <p:nvPr/>
          </p:nvSpPr>
          <p:spPr>
            <a:xfrm>
              <a:off x="6096000" y="4695373"/>
              <a:ext cx="4784271" cy="1190172"/>
            </a:xfrm>
            <a:prstGeom prst="roundRect">
              <a:avLst>
                <a:gd name="adj" fmla="val 50000"/>
              </a:avLst>
            </a:prstGeom>
            <a:solidFill>
              <a:schemeClr val="bg1">
                <a:lumMod val="95000"/>
              </a:schemeClr>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endParaRPr>
            </a:p>
          </p:txBody>
        </p:sp>
        <p:grpSp>
          <p:nvGrpSpPr>
            <p:cNvPr id="7" name="组合 276">
              <a:extLst>
                <a:ext uri="{FF2B5EF4-FFF2-40B4-BE49-F238E27FC236}">
                  <a16:creationId xmlns="" xmlns:p14="http://schemas.microsoft.com/office/powerpoint/2010/main" xmlns:a16="http://schemas.microsoft.com/office/drawing/2014/main" id="{89066F21-B175-4922-B815-8D71DD861C8E}"/>
                </a:ext>
              </a:extLst>
            </p:cNvPr>
            <p:cNvGrpSpPr/>
            <p:nvPr/>
          </p:nvGrpSpPr>
          <p:grpSpPr>
            <a:xfrm>
              <a:off x="6074735" y="3075214"/>
              <a:ext cx="5311722" cy="1973791"/>
              <a:chOff x="6207178" y="3163370"/>
              <a:chExt cx="5311722" cy="1973791"/>
            </a:xfrm>
          </p:grpSpPr>
          <p:sp>
            <p:nvSpPr>
              <p:cNvPr id="271" name="圆角矩形 270">
                <a:extLst>
                  <a:ext uri="{FF2B5EF4-FFF2-40B4-BE49-F238E27FC236}">
                    <a16:creationId xmlns="" xmlns:p14="http://schemas.microsoft.com/office/powerpoint/2010/main" xmlns:a16="http://schemas.microsoft.com/office/drawing/2014/main" id="{E5044AA5-5ED0-4691-8E77-FE86F926AF26}"/>
                  </a:ext>
                </a:extLst>
              </p:cNvPr>
              <p:cNvSpPr/>
              <p:nvPr/>
            </p:nvSpPr>
            <p:spPr>
              <a:xfrm>
                <a:off x="6734629" y="3163370"/>
                <a:ext cx="4784271" cy="1190172"/>
              </a:xfrm>
              <a:prstGeom prst="roundRect">
                <a:avLst>
                  <a:gd name="adj" fmla="val 50000"/>
                </a:avLst>
              </a:prstGeom>
              <a:solidFill>
                <a:schemeClr val="bg1">
                  <a:lumMod val="95000"/>
                </a:schemeClr>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endParaRPr>
              </a:p>
            </p:txBody>
          </p:sp>
          <p:sp>
            <p:nvSpPr>
              <p:cNvPr id="272" name="椭圆 271">
                <a:extLst>
                  <a:ext uri="{FF2B5EF4-FFF2-40B4-BE49-F238E27FC236}">
                    <a16:creationId xmlns="" xmlns:p14="http://schemas.microsoft.com/office/powerpoint/2010/main" xmlns:a16="http://schemas.microsoft.com/office/drawing/2014/main" id="{F5D8C48B-1A22-4736-A566-A968EB89AF87}"/>
                  </a:ext>
                </a:extLst>
              </p:cNvPr>
              <p:cNvSpPr/>
              <p:nvPr/>
            </p:nvSpPr>
            <p:spPr>
              <a:xfrm>
                <a:off x="6207178" y="3946989"/>
                <a:ext cx="1190172" cy="1190172"/>
              </a:xfrm>
              <a:prstGeom prst="ellipse">
                <a:avLst/>
              </a:prstGeom>
              <a:solidFill>
                <a:schemeClr val="accent1"/>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defTabSz="914354"/>
                <a:r>
                  <a:rPr lang="en-US" altLang="zh-CN" sz="2000" b="1" dirty="0" smtClean="0">
                    <a:solidFill>
                      <a:schemeClr val="bg1"/>
                    </a:solidFill>
                  </a:rPr>
                  <a:t>02</a:t>
                </a:r>
                <a:endParaRPr lang="zh-CN" altLang="en-US" sz="2000" b="1" dirty="0">
                  <a:solidFill>
                    <a:schemeClr val="bg1"/>
                  </a:solidFill>
                </a:endParaRPr>
              </a:p>
            </p:txBody>
          </p:sp>
          <p:sp>
            <p:nvSpPr>
              <p:cNvPr id="274" name="文本框 273">
                <a:extLst>
                  <a:ext uri="{FF2B5EF4-FFF2-40B4-BE49-F238E27FC236}">
                    <a16:creationId xmlns="" xmlns:p14="http://schemas.microsoft.com/office/powerpoint/2010/main" xmlns:a16="http://schemas.microsoft.com/office/drawing/2014/main" id="{C4A04A83-5E99-4DD2-B04B-457D6F44BF4E}"/>
                  </a:ext>
                </a:extLst>
              </p:cNvPr>
              <p:cNvSpPr txBox="1"/>
              <p:nvPr/>
            </p:nvSpPr>
            <p:spPr>
              <a:xfrm>
                <a:off x="7491169" y="4294213"/>
                <a:ext cx="3074390" cy="461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200" dirty="0" smtClean="0"/>
                  <a:t>居间人与客户的居间关系一经确认，原则上不再变更。</a:t>
                </a:r>
                <a:endParaRPr lang="en-US" altLang="zh-CN" sz="1200" dirty="0">
                  <a:solidFill>
                    <a:schemeClr val="tx1"/>
                  </a:solidFill>
                </a:endParaRPr>
              </a:p>
            </p:txBody>
          </p:sp>
        </p:grpSp>
        <p:sp>
          <p:nvSpPr>
            <p:cNvPr id="282" name="文本框 281">
              <a:extLst>
                <a:ext uri="{FF2B5EF4-FFF2-40B4-BE49-F238E27FC236}">
                  <a16:creationId xmlns="" xmlns:p14="http://schemas.microsoft.com/office/powerpoint/2010/main" xmlns:a16="http://schemas.microsoft.com/office/drawing/2014/main" id="{AADF4FD5-B53B-4A52-A01C-79FD44DF71B6}"/>
                </a:ext>
              </a:extLst>
            </p:cNvPr>
            <p:cNvSpPr txBox="1"/>
            <p:nvPr/>
          </p:nvSpPr>
          <p:spPr>
            <a:xfrm>
              <a:off x="720090" y="3109183"/>
              <a:ext cx="5234939" cy="106182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50000"/>
                </a:lnSpc>
              </a:pPr>
              <a:r>
                <a:rPr lang="zh-CN" altLang="en-US" sz="1400" b="1" dirty="0" smtClean="0">
                  <a:solidFill>
                    <a:srgbClr val="FF0000"/>
                  </a:solidFill>
                </a:rPr>
                <a:t>居间人客户的回访按照公司</a:t>
              </a:r>
              <a:r>
                <a:rPr lang="en-US" altLang="zh-CN" sz="1400" b="1" dirty="0" smtClean="0">
                  <a:solidFill>
                    <a:srgbClr val="FF0000"/>
                  </a:solidFill>
                </a:rPr>
                <a:t>《</a:t>
              </a:r>
              <a:r>
                <a:rPr lang="zh-CN" altLang="en-US" sz="1400" b="1" dirty="0" smtClean="0">
                  <a:solidFill>
                    <a:srgbClr val="FF0000"/>
                  </a:solidFill>
                </a:rPr>
                <a:t>客户回访制度</a:t>
              </a:r>
              <a:r>
                <a:rPr lang="en-US" altLang="zh-CN" sz="1400" b="1" dirty="0" smtClean="0">
                  <a:solidFill>
                    <a:srgbClr val="FF0000"/>
                  </a:solidFill>
                </a:rPr>
                <a:t>》</a:t>
              </a:r>
              <a:r>
                <a:rPr lang="zh-CN" altLang="en-US" sz="1400" b="1" dirty="0" smtClean="0">
                  <a:solidFill>
                    <a:srgbClr val="FF0000"/>
                  </a:solidFill>
                </a:rPr>
                <a:t>执行。 </a:t>
              </a:r>
            </a:p>
            <a:p>
              <a:pPr>
                <a:lnSpc>
                  <a:spcPct val="150000"/>
                </a:lnSpc>
              </a:pPr>
              <a:endParaRPr lang="zh-CN" altLang="en-US" sz="1400" b="1" dirty="0" smtClean="0">
                <a:solidFill>
                  <a:srgbClr val="FF0000"/>
                </a:solidFill>
              </a:endParaRPr>
            </a:p>
            <a:p>
              <a:pPr>
                <a:lnSpc>
                  <a:spcPct val="150000"/>
                </a:lnSpc>
              </a:pPr>
              <a:r>
                <a:rPr lang="zh-CN" altLang="en-US" sz="1400" b="1" dirty="0" smtClean="0">
                  <a:solidFill>
                    <a:srgbClr val="FF0000"/>
                  </a:solidFill>
                </a:rPr>
                <a:t>居间人以自己名义开立的期货账户，不得归属为其居间名下客户</a:t>
              </a:r>
              <a:r>
                <a:rPr lang="zh-CN" altLang="en-US" sz="1000" dirty="0" smtClean="0">
                  <a:solidFill>
                    <a:srgbClr val="FF0000"/>
                  </a:solidFill>
                </a:rPr>
                <a:t>。</a:t>
              </a:r>
              <a:endParaRPr kumimoji="0" lang="en-US" altLang="zh-CN" sz="1000" b="0" i="0" u="none" strike="noStrike" kern="1200" cap="none" spc="0" normalizeH="0" baseline="0" noProof="0" dirty="0">
                <a:ln>
                  <a:noFill/>
                </a:ln>
                <a:solidFill>
                  <a:srgbClr val="FF0000"/>
                </a:solidFill>
                <a:effectLst/>
                <a:uLnTx/>
                <a:uFillTx/>
              </a:endParaRPr>
            </a:p>
          </p:txBody>
        </p:sp>
      </p:grpSp>
      <p:sp>
        <p:nvSpPr>
          <p:cNvPr id="26" name="标题 1"/>
          <p:cNvSpPr txBox="1">
            <a:spLocks/>
          </p:cNvSpPr>
          <p:nvPr/>
        </p:nvSpPr>
        <p:spPr>
          <a:xfrm>
            <a:off x="669925" y="365125"/>
            <a:ext cx="10850564" cy="663575"/>
          </a:xfrm>
          <a:prstGeom prst="rect">
            <a:avLst/>
          </a:prstGeom>
        </p:spPr>
        <p:txBody>
          <a:bodyPr/>
          <a:lstStyle/>
          <a:p>
            <a:pPr lvl="0">
              <a:lnSpc>
                <a:spcPct val="90000"/>
              </a:lnSpc>
              <a:spcBef>
                <a:spcPct val="0"/>
              </a:spcBef>
            </a:pPr>
            <a:r>
              <a:rPr kumimoji="0" lang="zh-CN" altLang="en-US" sz="2800" b="1" i="0" u="none" strike="noStrike" kern="1200" cap="none" spc="0" normalizeH="0" baseline="0" noProof="0" dirty="0" smtClean="0">
                <a:ln>
                  <a:noFill/>
                </a:ln>
                <a:solidFill>
                  <a:schemeClr val="tx1"/>
                </a:solidFill>
                <a:effectLst/>
                <a:uLnTx/>
                <a:uFillTx/>
                <a:latin typeface="+mj-lt"/>
                <a:ea typeface="+mj-ea"/>
                <a:cs typeface="+mj-cs"/>
              </a:rPr>
              <a:t>一、居间业务管理办法</a:t>
            </a:r>
            <a:r>
              <a:rPr kumimoji="0" lang="en-US" altLang="zh-CN" sz="2800" b="1" i="0" u="none" strike="noStrike" kern="1200" cap="none" spc="0" normalizeH="0" baseline="0" noProof="0" dirty="0" smtClean="0">
                <a:ln>
                  <a:noFill/>
                </a:ln>
                <a:solidFill>
                  <a:schemeClr val="tx1"/>
                </a:solidFill>
                <a:effectLst/>
                <a:uLnTx/>
                <a:uFillTx/>
                <a:latin typeface="+mj-lt"/>
                <a:ea typeface="+mj-ea"/>
                <a:cs typeface="+mj-cs"/>
              </a:rPr>
              <a:t>-</a:t>
            </a:r>
            <a:r>
              <a:rPr lang="zh-CN" altLang="en-US" sz="2800" b="1" dirty="0" smtClean="0">
                <a:latin typeface="+mj-lt"/>
                <a:ea typeface="+mj-ea"/>
                <a:cs typeface="+mj-cs"/>
              </a:rPr>
              <a:t>居间关系确认</a:t>
            </a:r>
            <a:endParaRPr kumimoji="0" lang="zh-CN" altLang="en-US" sz="2800" b="1" i="0" u="none" strike="noStrike" kern="1200" cap="none" spc="0" normalizeH="0" baseline="0" noProof="0" dirty="0">
              <a:ln>
                <a:noFill/>
              </a:ln>
              <a:solidFill>
                <a:schemeClr val="tx1"/>
              </a:solidFill>
              <a:effectLst/>
              <a:uLnTx/>
              <a:uFillTx/>
              <a:latin typeface="+mj-lt"/>
              <a:ea typeface="+mj-ea"/>
              <a:cs typeface="+mj-cs"/>
            </a:endParaRPr>
          </a:p>
        </p:txBody>
      </p:sp>
    </p:spTree>
    <p:custDataLst>
      <p:tags r:id="rId1"/>
    </p:custDataLst>
    <p:extLst>
      <p:ext uri="{BB962C8B-B14F-4D97-AF65-F5344CB8AC3E}">
        <p14:creationId xmlns:p14="http://schemas.microsoft.com/office/powerpoint/2010/main" xmlns="" val="4127911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692058" y="1278748"/>
            <a:ext cx="10817951" cy="4734975"/>
            <a:chOff x="692059" y="1278748"/>
            <a:chExt cx="9244350" cy="3984310"/>
          </a:xfrm>
        </p:grpSpPr>
        <p:cxnSp>
          <p:nvCxnSpPr>
            <p:cNvPr id="34" name="直接连接符 33">
              <a:extLst>
                <a:ext uri="{FF2B5EF4-FFF2-40B4-BE49-F238E27FC236}">
                  <a16:creationId xmlns="" xmlns:p14="http://schemas.microsoft.com/office/powerpoint/2010/main" xmlns:a16="http://schemas.microsoft.com/office/drawing/2014/main" id="{228F2B44-D879-4833-9F82-D0C6224A266F}"/>
                </a:ext>
              </a:extLst>
            </p:cNvPr>
            <p:cNvCxnSpPr>
              <a:cxnSpLocks/>
            </p:cNvCxnSpPr>
            <p:nvPr/>
          </p:nvCxnSpPr>
          <p:spPr>
            <a:xfrm>
              <a:off x="6052667" y="4750680"/>
              <a:ext cx="253045"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圆角矩形 22">
              <a:extLst>
                <a:ext uri="{FF2B5EF4-FFF2-40B4-BE49-F238E27FC236}">
                  <a16:creationId xmlns="" xmlns:p14="http://schemas.microsoft.com/office/powerpoint/2010/main" xmlns:a16="http://schemas.microsoft.com/office/drawing/2014/main" id="{0B26CF65-9A1C-44ED-B2DE-489C5B045F5A}"/>
                </a:ext>
              </a:extLst>
            </p:cNvPr>
            <p:cNvSpPr/>
            <p:nvPr/>
          </p:nvSpPr>
          <p:spPr>
            <a:xfrm>
              <a:off x="6187073" y="3732509"/>
              <a:ext cx="3749336" cy="1530549"/>
            </a:xfrm>
            <a:prstGeom prst="roundRect">
              <a:avLst>
                <a:gd name="adj" fmla="val 12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 xmlns:p14="http://schemas.microsoft.com/office/powerpoint/2010/main" xmlns:a16="http://schemas.microsoft.com/office/drawing/2014/main" id="{4617EDEE-E76B-4562-8E6F-7EF1B2919130}"/>
                </a:ext>
              </a:extLst>
            </p:cNvPr>
            <p:cNvSpPr/>
            <p:nvPr/>
          </p:nvSpPr>
          <p:spPr>
            <a:xfrm>
              <a:off x="6488954" y="3828688"/>
              <a:ext cx="3236071" cy="1320487"/>
            </a:xfrm>
            <a:prstGeom prst="rect">
              <a:avLst/>
            </a:prstGeom>
            <a:ln>
              <a:noFill/>
            </a:ln>
          </p:spPr>
          <p:txBody>
            <a:bodyPr wrap="square" lIns="91440" tIns="45720" rIns="91440" bIns="45720" anchor="t">
              <a:noAutofit/>
            </a:bodyPr>
            <a:lstStyle/>
            <a:p>
              <a:pPr>
                <a:lnSpc>
                  <a:spcPct val="150000"/>
                </a:lnSpc>
              </a:pPr>
              <a:r>
                <a:rPr lang="zh-CN" altLang="en-US" sz="1400" dirty="0" smtClean="0"/>
                <a:t>乙方为甲方介绍客户资源，提供居间服务，促成客户在完全自主、自愿的基础上与甲方签订期货经纪合同并完成开户手续参与期货交易，并从甲方以约定方式获得相应的居间服务费。</a:t>
              </a:r>
              <a:endParaRPr lang="en-US" altLang="zh-CN" sz="1400" dirty="0"/>
            </a:p>
          </p:txBody>
        </p:sp>
        <p:sp>
          <p:nvSpPr>
            <p:cNvPr id="25" name="圆角矩形 24">
              <a:extLst>
                <a:ext uri="{FF2B5EF4-FFF2-40B4-BE49-F238E27FC236}">
                  <a16:creationId xmlns="" xmlns:p14="http://schemas.microsoft.com/office/powerpoint/2010/main" xmlns:a16="http://schemas.microsoft.com/office/drawing/2014/main" id="{52A426D3-C771-4263-BA01-79B96445D0FA}"/>
                </a:ext>
              </a:extLst>
            </p:cNvPr>
            <p:cNvSpPr/>
            <p:nvPr/>
          </p:nvSpPr>
          <p:spPr>
            <a:xfrm>
              <a:off x="2120088" y="2453324"/>
              <a:ext cx="3749336" cy="1586369"/>
            </a:xfrm>
            <a:prstGeom prst="roundRect">
              <a:avLst>
                <a:gd name="adj" fmla="val 12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a:extLst>
                <a:ext uri="{FF2B5EF4-FFF2-40B4-BE49-F238E27FC236}">
                  <a16:creationId xmlns="" xmlns:p14="http://schemas.microsoft.com/office/powerpoint/2010/main" xmlns:a16="http://schemas.microsoft.com/office/drawing/2014/main" id="{DA176DE1-A58E-4925-BFD6-22B1B91C6497}"/>
                </a:ext>
              </a:extLst>
            </p:cNvPr>
            <p:cNvSpPr/>
            <p:nvPr/>
          </p:nvSpPr>
          <p:spPr>
            <a:xfrm>
              <a:off x="2303863" y="2589940"/>
              <a:ext cx="3218373" cy="1344545"/>
            </a:xfrm>
            <a:prstGeom prst="rect">
              <a:avLst/>
            </a:prstGeom>
            <a:ln>
              <a:noFill/>
            </a:ln>
          </p:spPr>
          <p:txBody>
            <a:bodyPr wrap="square" lIns="91440" tIns="45720" rIns="91440" bIns="45720" anchor="t">
              <a:noAutofit/>
            </a:bodyPr>
            <a:lstStyle/>
            <a:p>
              <a:pPr>
                <a:lnSpc>
                  <a:spcPct val="150000"/>
                </a:lnSpc>
              </a:pPr>
              <a:r>
                <a:rPr lang="zh-CN" altLang="en-US" sz="1400" dirty="0" smtClean="0">
                  <a:solidFill>
                    <a:schemeClr val="bg1"/>
                  </a:solidFill>
                </a:rPr>
                <a:t>甲方和乙方之间不构成任何劳动用工关系；乙方不具备甲方任何类别员工的身份；乙方在提供居间服务的过程中，独立承担由于居间服务产生的相应民事及其他责任。</a:t>
              </a:r>
              <a:r>
                <a:rPr lang="en-US" altLang="zh-CN" sz="1400" dirty="0" smtClean="0">
                  <a:solidFill>
                    <a:schemeClr val="bg1"/>
                  </a:solidFill>
                </a:rPr>
                <a:t>. </a:t>
              </a:r>
              <a:endParaRPr lang="en-US" altLang="zh-CN" sz="1400" dirty="0">
                <a:solidFill>
                  <a:schemeClr val="bg1"/>
                </a:solidFill>
              </a:endParaRPr>
            </a:p>
            <a:p>
              <a:pPr algn="r">
                <a:lnSpc>
                  <a:spcPct val="150000"/>
                </a:lnSpc>
              </a:pPr>
              <a:endParaRPr lang="en-US" altLang="zh-CN" sz="1000" dirty="0">
                <a:solidFill>
                  <a:schemeClr val="bg1"/>
                </a:solidFill>
              </a:endParaRPr>
            </a:p>
          </p:txBody>
        </p:sp>
        <p:sp>
          <p:nvSpPr>
            <p:cNvPr id="2" name="矩形 1">
              <a:extLst>
                <a:ext uri="{FF2B5EF4-FFF2-40B4-BE49-F238E27FC236}">
                  <a16:creationId xmlns="" xmlns:p14="http://schemas.microsoft.com/office/powerpoint/2010/main" xmlns:a16="http://schemas.microsoft.com/office/drawing/2014/main" id="{FC6B23F8-EDFA-4D12-8746-FC0D685037F3}"/>
                </a:ext>
              </a:extLst>
            </p:cNvPr>
            <p:cNvSpPr/>
            <p:nvPr/>
          </p:nvSpPr>
          <p:spPr>
            <a:xfrm>
              <a:off x="692059" y="1278748"/>
              <a:ext cx="3102702" cy="720000"/>
            </a:xfrm>
            <a:prstGeom prst="rect">
              <a:avLst/>
            </a:prstGeom>
          </p:spPr>
          <p:txBody>
            <a:bodyPr anchor="b" anchorCtr="0">
              <a:noAutofit/>
            </a:bodyPr>
            <a:lstStyle/>
            <a:p>
              <a:pPr algn="r">
                <a:buSzPct val="25000"/>
              </a:pPr>
              <a:r>
                <a:rPr lang="zh-CN" altLang="en-US" sz="3200" b="1" dirty="0" smtClean="0">
                  <a:solidFill>
                    <a:schemeClr val="accent1"/>
                  </a:solidFill>
                </a:rPr>
                <a:t>甲方：华融期货           </a:t>
              </a:r>
              <a:endParaRPr lang="en-US" altLang="zh-CN" sz="3200" b="1" dirty="0">
                <a:solidFill>
                  <a:schemeClr val="accent1"/>
                </a:solidFill>
              </a:endParaRPr>
            </a:p>
          </p:txBody>
        </p:sp>
      </p:grpSp>
      <p:sp>
        <p:nvSpPr>
          <p:cNvPr id="14" name="标题 1"/>
          <p:cNvSpPr txBox="1">
            <a:spLocks/>
          </p:cNvSpPr>
          <p:nvPr/>
        </p:nvSpPr>
        <p:spPr>
          <a:xfrm>
            <a:off x="669925" y="365125"/>
            <a:ext cx="10850564" cy="663575"/>
          </a:xfrm>
          <a:prstGeom prst="rect">
            <a:avLst/>
          </a:prstGeom>
        </p:spPr>
        <p:txBody>
          <a:bodyPr/>
          <a:lstStyle/>
          <a:p>
            <a:pPr lvl="0">
              <a:lnSpc>
                <a:spcPct val="90000"/>
              </a:lnSpc>
              <a:spcBef>
                <a:spcPct val="0"/>
              </a:spcBef>
            </a:pPr>
            <a:r>
              <a:rPr lang="zh-CN" altLang="en-US" sz="2800" b="1" dirty="0" smtClean="0">
                <a:latin typeface="+mj-lt"/>
                <a:ea typeface="+mj-ea"/>
                <a:cs typeface="+mj-cs"/>
              </a:rPr>
              <a:t>二、居间服务协议要点</a:t>
            </a:r>
            <a:r>
              <a:rPr lang="en-US" altLang="zh-CN" sz="2800" b="1" dirty="0" smtClean="0">
                <a:latin typeface="+mj-lt"/>
                <a:ea typeface="+mj-ea"/>
                <a:cs typeface="+mj-cs"/>
              </a:rPr>
              <a:t>-</a:t>
            </a:r>
            <a:r>
              <a:rPr lang="zh-CN" altLang="en-US" sz="2800" b="1" dirty="0" smtClean="0">
                <a:latin typeface="+mj-lt"/>
                <a:ea typeface="+mj-ea"/>
                <a:cs typeface="+mj-cs"/>
              </a:rPr>
              <a:t>甲乙双方法律关系</a:t>
            </a:r>
            <a:endParaRPr kumimoji="0" lang="zh-CN" altLang="en-U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15" name="矩形 14">
            <a:extLst>
              <a:ext uri="{FF2B5EF4-FFF2-40B4-BE49-F238E27FC236}">
                <a16:creationId xmlns="" xmlns:p14="http://schemas.microsoft.com/office/powerpoint/2010/main" xmlns:a16="http://schemas.microsoft.com/office/drawing/2014/main" id="{FC6B23F8-EDFA-4D12-8746-FC0D685037F3}"/>
              </a:ext>
            </a:extLst>
          </p:cNvPr>
          <p:cNvSpPr/>
          <p:nvPr/>
        </p:nvSpPr>
        <p:spPr>
          <a:xfrm>
            <a:off x="7016658" y="1259698"/>
            <a:ext cx="3630853" cy="855652"/>
          </a:xfrm>
          <a:prstGeom prst="rect">
            <a:avLst/>
          </a:prstGeom>
        </p:spPr>
        <p:txBody>
          <a:bodyPr anchor="b" anchorCtr="0">
            <a:noAutofit/>
          </a:bodyPr>
          <a:lstStyle/>
          <a:p>
            <a:pPr algn="r">
              <a:buSzPct val="25000"/>
            </a:pPr>
            <a:r>
              <a:rPr lang="zh-CN" altLang="en-US" sz="3200" b="1" dirty="0" smtClean="0">
                <a:solidFill>
                  <a:schemeClr val="accent1"/>
                </a:solidFill>
              </a:rPr>
              <a:t>乙方：居间人</a:t>
            </a:r>
            <a:endParaRPr lang="en-US" altLang="zh-CN" sz="3200" b="1" dirty="0">
              <a:solidFill>
                <a:schemeClr val="accent1"/>
              </a:solidFill>
            </a:endParaRPr>
          </a:p>
        </p:txBody>
      </p:sp>
    </p:spTree>
    <p:custDataLst>
      <p:tags r:id="rId1"/>
    </p:custDataLst>
    <p:extLst>
      <p:ext uri="{BB962C8B-B14F-4D97-AF65-F5344CB8AC3E}">
        <p14:creationId xmlns:p14="http://schemas.microsoft.com/office/powerpoint/2010/main" xmlns="" val="2223819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005841" y="1417321"/>
            <a:ext cx="10595608" cy="3806188"/>
            <a:chOff x="2111375" y="2396222"/>
            <a:chExt cx="7997825" cy="2194158"/>
          </a:xfrm>
          <a:effectLst>
            <a:outerShdw blurRad="50800" dist="50800" dir="5400000" algn="ctr" rotWithShape="0">
              <a:schemeClr val="bg1"/>
            </a:outerShdw>
          </a:effectLst>
        </p:grpSpPr>
        <p:sp>
          <p:nvSpPr>
            <p:cNvPr id="2" name="圆角矩形 1">
              <a:extLst>
                <a:ext uri="{FF2B5EF4-FFF2-40B4-BE49-F238E27FC236}">
                  <a16:creationId xmlns:a16="http://schemas.microsoft.com/office/drawing/2014/main" xmlns:p14="http://schemas.microsoft.com/office/powerpoint/2010/main" xmlns="" id="{29364D60-4251-4A02-9934-60761AE32294}"/>
                </a:ext>
              </a:extLst>
            </p:cNvPr>
            <p:cNvSpPr/>
            <p:nvPr/>
          </p:nvSpPr>
          <p:spPr>
            <a:xfrm>
              <a:off x="2111375" y="2396222"/>
              <a:ext cx="2981325" cy="434625"/>
            </a:xfrm>
            <a:prstGeom prst="roundRect">
              <a:avLst/>
            </a:prstGeom>
            <a:solidFill>
              <a:schemeClr val="accent1"/>
            </a:solidFill>
            <a:ln w="12700" cap="rnd">
              <a:noFill/>
              <a:prstDash val="solid"/>
              <a:round/>
              <a:headEnd/>
              <a:tailEnd/>
            </a:ln>
            <a:effectLst>
              <a:outerShdw blurRad="254000" dist="127000" algn="ctr" rotWithShape="0">
                <a:schemeClr val="bg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a:r>
                <a:rPr lang="zh-CN" altLang="en-US" sz="1400" b="1" dirty="0" smtClean="0">
                  <a:solidFill>
                    <a:schemeClr val="bg1"/>
                  </a:solidFill>
                </a:rPr>
                <a:t>权利</a:t>
              </a:r>
              <a:endParaRPr lang="en-US" altLang="zh-CN" sz="1400" b="1" dirty="0">
                <a:solidFill>
                  <a:schemeClr val="bg1"/>
                </a:solidFill>
              </a:endParaRPr>
            </a:p>
          </p:txBody>
        </p:sp>
        <p:sp>
          <p:nvSpPr>
            <p:cNvPr id="3" name="圆角矩形 2">
              <a:extLst>
                <a:ext uri="{FF2B5EF4-FFF2-40B4-BE49-F238E27FC236}">
                  <a16:creationId xmlns:a16="http://schemas.microsoft.com/office/drawing/2014/main" xmlns:p14="http://schemas.microsoft.com/office/powerpoint/2010/main" xmlns="" id="{220C0534-7DA3-4B2C-A07C-D54FF3328D59}"/>
                </a:ext>
              </a:extLst>
            </p:cNvPr>
            <p:cNvSpPr/>
            <p:nvPr/>
          </p:nvSpPr>
          <p:spPr>
            <a:xfrm>
              <a:off x="2111375" y="2994242"/>
              <a:ext cx="2981325" cy="1596138"/>
            </a:xfrm>
            <a:prstGeom prst="roundRect">
              <a:avLst/>
            </a:prstGeom>
            <a:solidFill>
              <a:schemeClr val="bg1">
                <a:lumMod val="95000"/>
              </a:schemeClr>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914354"/>
              <a:r>
                <a:rPr lang="en-US" altLang="zh-CN" sz="1400" dirty="0" smtClean="0">
                  <a:solidFill>
                    <a:schemeClr val="tx1">
                      <a:lumMod val="65000"/>
                      <a:lumOff val="35000"/>
                    </a:schemeClr>
                  </a:solidFill>
                </a:rPr>
                <a:t>1</a:t>
              </a:r>
              <a:r>
                <a:rPr lang="zh-CN" altLang="en-US" sz="1400" dirty="0" smtClean="0">
                  <a:solidFill>
                    <a:schemeClr val="tx1">
                      <a:lumMod val="65000"/>
                      <a:lumOff val="35000"/>
                    </a:schemeClr>
                  </a:solidFill>
                </a:rPr>
                <a:t>、甲方享有公示乙方居间服务的资格，并告知客户乙方居间服务的相关内容的权利。</a:t>
              </a:r>
              <a:endParaRPr lang="en-US" altLang="zh-CN" sz="1400" dirty="0" smtClean="0">
                <a:solidFill>
                  <a:schemeClr val="tx1">
                    <a:lumMod val="65000"/>
                    <a:lumOff val="35000"/>
                  </a:schemeClr>
                </a:solidFill>
              </a:endParaRPr>
            </a:p>
            <a:p>
              <a:pPr defTabSz="914354"/>
              <a:endParaRPr lang="zh-CN" altLang="en-US" sz="1400" dirty="0" smtClean="0">
                <a:solidFill>
                  <a:schemeClr val="tx1">
                    <a:lumMod val="65000"/>
                    <a:lumOff val="35000"/>
                  </a:schemeClr>
                </a:solidFill>
              </a:endParaRPr>
            </a:p>
            <a:p>
              <a:pPr defTabSz="914354"/>
              <a:r>
                <a:rPr lang="en-US" altLang="zh-CN" sz="1400" dirty="0" smtClean="0">
                  <a:solidFill>
                    <a:schemeClr val="tx1">
                      <a:lumMod val="65000"/>
                      <a:lumOff val="35000"/>
                    </a:schemeClr>
                  </a:solidFill>
                </a:rPr>
                <a:t>2</a:t>
              </a:r>
              <a:r>
                <a:rPr lang="zh-CN" altLang="en-US" sz="1400" dirty="0" smtClean="0">
                  <a:solidFill>
                    <a:schemeClr val="tx1">
                      <a:lumMod val="65000"/>
                      <a:lumOff val="35000"/>
                    </a:schemeClr>
                  </a:solidFill>
                </a:rPr>
                <a:t>、甲方享有向乙方下达最低任务目标，并进行相应考核的权利。</a:t>
              </a:r>
              <a:endParaRPr lang="en-US" altLang="zh-CN" sz="1400" dirty="0" smtClean="0">
                <a:solidFill>
                  <a:schemeClr val="tx1">
                    <a:lumMod val="65000"/>
                    <a:lumOff val="35000"/>
                  </a:schemeClr>
                </a:solidFill>
              </a:endParaRPr>
            </a:p>
            <a:p>
              <a:pPr defTabSz="914354"/>
              <a:endParaRPr lang="zh-CN" altLang="en-US" sz="1400" dirty="0" smtClean="0">
                <a:solidFill>
                  <a:schemeClr val="tx1">
                    <a:lumMod val="65000"/>
                    <a:lumOff val="35000"/>
                  </a:schemeClr>
                </a:solidFill>
              </a:endParaRPr>
            </a:p>
            <a:p>
              <a:pPr defTabSz="914354"/>
              <a:r>
                <a:rPr lang="en-US" altLang="zh-CN" sz="1400" dirty="0" smtClean="0">
                  <a:solidFill>
                    <a:schemeClr val="tx1">
                      <a:lumMod val="65000"/>
                      <a:lumOff val="35000"/>
                    </a:schemeClr>
                  </a:solidFill>
                </a:rPr>
                <a:t>3</a:t>
              </a:r>
              <a:r>
                <a:rPr lang="zh-CN" altLang="en-US" sz="1400" dirty="0" smtClean="0">
                  <a:solidFill>
                    <a:schemeClr val="tx1">
                      <a:lumMod val="65000"/>
                      <a:lumOff val="35000"/>
                    </a:schemeClr>
                  </a:solidFill>
                </a:rPr>
                <a:t>、甲方享有纠正乙方从事居间服务时违反国家法律法规及本协议有关规定的行为，并要求乙方对违规行为给甲方带来的损失进行赔偿的权利。</a:t>
              </a:r>
              <a:r>
                <a:rPr lang="en-US" altLang="zh-CN" sz="1400" dirty="0" smtClean="0">
                  <a:solidFill>
                    <a:schemeClr val="tx1">
                      <a:lumMod val="65000"/>
                      <a:lumOff val="35000"/>
                    </a:schemeClr>
                  </a:solidFill>
                </a:rPr>
                <a:t>.</a:t>
              </a:r>
              <a:endParaRPr lang="en-US" altLang="zh-CN" sz="1400" dirty="0">
                <a:solidFill>
                  <a:schemeClr val="tx1">
                    <a:lumMod val="65000"/>
                    <a:lumOff val="35000"/>
                  </a:schemeClr>
                </a:solidFill>
              </a:endParaRPr>
            </a:p>
          </p:txBody>
        </p:sp>
        <p:sp>
          <p:nvSpPr>
            <p:cNvPr id="7" name="圆角矩形 6">
              <a:extLst>
                <a:ext uri="{FF2B5EF4-FFF2-40B4-BE49-F238E27FC236}">
                  <a16:creationId xmlns:a16="http://schemas.microsoft.com/office/drawing/2014/main" xmlns:p14="http://schemas.microsoft.com/office/powerpoint/2010/main" xmlns="" id="{009E7B96-419F-45A4-986B-8741B353F3DE}"/>
                </a:ext>
              </a:extLst>
            </p:cNvPr>
            <p:cNvSpPr/>
            <p:nvPr/>
          </p:nvSpPr>
          <p:spPr>
            <a:xfrm>
              <a:off x="7127875" y="2396222"/>
              <a:ext cx="2981325" cy="434625"/>
            </a:xfrm>
            <a:prstGeom prst="roundRect">
              <a:avLst/>
            </a:prstGeom>
            <a:solidFill>
              <a:schemeClr val="accent1"/>
            </a:solidFill>
            <a:ln w="12700" cap="rnd">
              <a:noFill/>
              <a:prstDash val="solid"/>
              <a:round/>
              <a:headEnd/>
              <a:tailEnd/>
            </a:ln>
            <a:effectLst>
              <a:outerShdw blurRad="254000" dist="127000" algn="ctr" rotWithShape="0">
                <a:schemeClr val="accent6">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a:r>
                <a:rPr lang="zh-CN" altLang="en-US" sz="1400" b="1" dirty="0" smtClean="0">
                  <a:solidFill>
                    <a:schemeClr val="bg1"/>
                  </a:solidFill>
                </a:rPr>
                <a:t>义务</a:t>
              </a:r>
              <a:endParaRPr lang="en-US" altLang="zh-CN" sz="1400" b="1" dirty="0">
                <a:solidFill>
                  <a:schemeClr val="bg1"/>
                </a:solidFill>
              </a:endParaRPr>
            </a:p>
          </p:txBody>
        </p:sp>
        <p:sp>
          <p:nvSpPr>
            <p:cNvPr id="12" name="椭圆 11">
              <a:extLst>
                <a:ext uri="{FF2B5EF4-FFF2-40B4-BE49-F238E27FC236}">
                  <a16:creationId xmlns:a16="http://schemas.microsoft.com/office/drawing/2014/main" xmlns:p14="http://schemas.microsoft.com/office/powerpoint/2010/main" xmlns="" id="{E34DC2F2-D9DF-4AF3-AA39-117B9ADD85D1}"/>
                </a:ext>
              </a:extLst>
            </p:cNvPr>
            <p:cNvSpPr/>
            <p:nvPr/>
          </p:nvSpPr>
          <p:spPr>
            <a:xfrm>
              <a:off x="5741339" y="3480967"/>
              <a:ext cx="580326" cy="417562"/>
            </a:xfrm>
            <a:prstGeom prst="ellipse">
              <a:avLst/>
            </a:prstGeom>
            <a:solidFill>
              <a:schemeClr val="accent1"/>
            </a:solidFill>
            <a:ln w="12700" cap="rnd">
              <a:noFill/>
              <a:prstDash val="solid"/>
              <a:round/>
              <a:headEnd/>
              <a:tailEnd/>
            </a:ln>
            <a:effectLst>
              <a:outerShdw blurRad="254000" dist="127000" algn="ctr" rotWithShape="0">
                <a:schemeClr val="accent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354"/>
              <a:r>
                <a:rPr lang="en-US" altLang="zh-CN" sz="2000" b="1" dirty="0">
                  <a:solidFill>
                    <a:schemeClr val="bg1"/>
                  </a:solidFill>
                </a:rPr>
                <a:t>VS</a:t>
              </a:r>
              <a:endParaRPr lang="zh-CN" altLang="en-US" sz="2000" b="1" dirty="0">
                <a:solidFill>
                  <a:schemeClr val="bg1"/>
                </a:solidFill>
              </a:endParaRPr>
            </a:p>
          </p:txBody>
        </p:sp>
      </p:grpSp>
      <p:sp>
        <p:nvSpPr>
          <p:cNvPr id="14" name="标题 1"/>
          <p:cNvSpPr txBox="1">
            <a:spLocks/>
          </p:cNvSpPr>
          <p:nvPr/>
        </p:nvSpPr>
        <p:spPr>
          <a:xfrm>
            <a:off x="669925" y="365125"/>
            <a:ext cx="10850564" cy="663575"/>
          </a:xfrm>
          <a:prstGeom prst="rect">
            <a:avLst/>
          </a:prstGeom>
        </p:spPr>
        <p:txBody>
          <a:bodyPr>
            <a:normAutofit/>
          </a:bodyPr>
          <a:lstStyle/>
          <a:p>
            <a:pPr lvl="0">
              <a:lnSpc>
                <a:spcPct val="90000"/>
              </a:lnSpc>
              <a:spcBef>
                <a:spcPct val="0"/>
              </a:spcBef>
            </a:pPr>
            <a:r>
              <a:rPr kumimoji="0" lang="zh-CN" altLang="en-US" sz="2800" b="1" i="0" u="none" strike="noStrike" kern="1200" cap="none" spc="0" normalizeH="0" baseline="0" noProof="0" dirty="0" smtClean="0">
                <a:ln>
                  <a:noFill/>
                </a:ln>
                <a:solidFill>
                  <a:schemeClr val="tx1"/>
                </a:solidFill>
                <a:effectLst/>
                <a:uLnTx/>
                <a:uFillTx/>
                <a:latin typeface="+mj-lt"/>
                <a:ea typeface="+mj-ea"/>
                <a:cs typeface="+mj-cs"/>
              </a:rPr>
              <a:t>二、居间协议要点</a:t>
            </a:r>
            <a:r>
              <a:rPr kumimoji="0" lang="en-US" altLang="zh-CN" sz="2800" b="1" i="0" u="none" strike="noStrike" kern="1200" cap="none" spc="0" normalizeH="0" baseline="0" noProof="0" dirty="0" smtClean="0">
                <a:ln>
                  <a:noFill/>
                </a:ln>
                <a:solidFill>
                  <a:schemeClr val="tx1"/>
                </a:solidFill>
                <a:effectLst/>
                <a:uLnTx/>
                <a:uFillTx/>
                <a:latin typeface="+mj-lt"/>
                <a:ea typeface="+mj-ea"/>
                <a:cs typeface="+mj-cs"/>
              </a:rPr>
              <a:t>-</a:t>
            </a:r>
            <a:r>
              <a:rPr kumimoji="0" lang="zh-CN" altLang="en-US" sz="2800" b="1" i="0" u="none" strike="noStrike" kern="1200" cap="none" spc="0" normalizeH="0" baseline="0" noProof="0" dirty="0" smtClean="0">
                <a:ln>
                  <a:noFill/>
                </a:ln>
                <a:solidFill>
                  <a:srgbClr val="FF0000"/>
                </a:solidFill>
                <a:effectLst/>
                <a:uLnTx/>
                <a:uFillTx/>
                <a:latin typeface="+mj-lt"/>
                <a:ea typeface="+mj-ea"/>
                <a:cs typeface="+mj-cs"/>
              </a:rPr>
              <a:t>甲</a:t>
            </a:r>
            <a:r>
              <a:rPr lang="zh-CN" altLang="en-US" sz="2800" b="1" dirty="0" smtClean="0">
                <a:solidFill>
                  <a:srgbClr val="FF0000"/>
                </a:solidFill>
                <a:latin typeface="+mj-lt"/>
                <a:ea typeface="+mj-ea"/>
                <a:cs typeface="+mj-cs"/>
              </a:rPr>
              <a:t>方</a:t>
            </a:r>
            <a:r>
              <a:rPr lang="zh-CN" altLang="en-US" sz="2800" b="1" dirty="0" smtClean="0">
                <a:latin typeface="+mj-lt"/>
                <a:ea typeface="+mj-ea"/>
                <a:cs typeface="+mj-cs"/>
              </a:rPr>
              <a:t>的权利和义务</a:t>
            </a:r>
            <a:endParaRPr kumimoji="0" lang="zh-CN" altLang="en-U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15" name="圆角矩形 14">
            <a:extLst>
              <a:ext uri="{FF2B5EF4-FFF2-40B4-BE49-F238E27FC236}">
                <a16:creationId xmlns:a16="http://schemas.microsoft.com/office/drawing/2014/main" xmlns:p14="http://schemas.microsoft.com/office/powerpoint/2010/main" xmlns="" id="{220C0534-7DA3-4B2C-A07C-D54FF3328D59}"/>
              </a:ext>
            </a:extLst>
          </p:cNvPr>
          <p:cNvSpPr/>
          <p:nvPr/>
        </p:nvSpPr>
        <p:spPr>
          <a:xfrm>
            <a:off x="1158241" y="2607102"/>
            <a:ext cx="3949693" cy="2768808"/>
          </a:xfrm>
          <a:prstGeom prst="roundRect">
            <a:avLst/>
          </a:prstGeom>
          <a:solidFill>
            <a:schemeClr val="bg1">
              <a:lumMod val="95000"/>
            </a:schemeClr>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914354"/>
            <a:r>
              <a:rPr lang="en-US" altLang="zh-CN" sz="1400" dirty="0" smtClean="0">
                <a:solidFill>
                  <a:schemeClr val="tx1">
                    <a:lumMod val="65000"/>
                    <a:lumOff val="35000"/>
                  </a:schemeClr>
                </a:solidFill>
              </a:rPr>
              <a:t>1</a:t>
            </a:r>
            <a:r>
              <a:rPr lang="zh-CN" altLang="en-US" sz="1400" dirty="0" smtClean="0">
                <a:solidFill>
                  <a:schemeClr val="tx1">
                    <a:lumMod val="65000"/>
                    <a:lumOff val="35000"/>
                  </a:schemeClr>
                </a:solidFill>
              </a:rPr>
              <a:t>、享有公示乙方居间服务的资格，并告知客户乙方居间服务的相关内容的权利。</a:t>
            </a:r>
            <a:endParaRPr lang="en-US" altLang="zh-CN" sz="1400" dirty="0" smtClean="0">
              <a:solidFill>
                <a:schemeClr val="tx1">
                  <a:lumMod val="65000"/>
                  <a:lumOff val="35000"/>
                </a:schemeClr>
              </a:solidFill>
            </a:endParaRPr>
          </a:p>
          <a:p>
            <a:pPr defTabSz="914354"/>
            <a:endParaRPr lang="zh-CN" altLang="en-US" sz="1400" dirty="0" smtClean="0">
              <a:solidFill>
                <a:schemeClr val="tx1">
                  <a:lumMod val="65000"/>
                  <a:lumOff val="35000"/>
                </a:schemeClr>
              </a:solidFill>
            </a:endParaRPr>
          </a:p>
          <a:p>
            <a:pPr defTabSz="914354"/>
            <a:r>
              <a:rPr lang="en-US" altLang="zh-CN" sz="1400" dirty="0" smtClean="0">
                <a:solidFill>
                  <a:schemeClr val="tx1">
                    <a:lumMod val="65000"/>
                    <a:lumOff val="35000"/>
                  </a:schemeClr>
                </a:solidFill>
              </a:rPr>
              <a:t>2</a:t>
            </a:r>
            <a:r>
              <a:rPr lang="zh-CN" altLang="en-US" sz="1400" dirty="0" smtClean="0">
                <a:solidFill>
                  <a:schemeClr val="tx1">
                    <a:lumMod val="65000"/>
                    <a:lumOff val="35000"/>
                  </a:schemeClr>
                </a:solidFill>
              </a:rPr>
              <a:t>、享有向乙方下达最低任务目标，并进行相应考核的权利。</a:t>
            </a:r>
            <a:endParaRPr lang="en-US" altLang="zh-CN" sz="1400" dirty="0" smtClean="0">
              <a:solidFill>
                <a:schemeClr val="tx1">
                  <a:lumMod val="65000"/>
                  <a:lumOff val="35000"/>
                </a:schemeClr>
              </a:solidFill>
            </a:endParaRPr>
          </a:p>
          <a:p>
            <a:pPr defTabSz="914354"/>
            <a:endParaRPr lang="zh-CN" altLang="en-US" sz="1400" dirty="0" smtClean="0">
              <a:solidFill>
                <a:schemeClr val="tx1">
                  <a:lumMod val="65000"/>
                  <a:lumOff val="35000"/>
                </a:schemeClr>
              </a:solidFill>
            </a:endParaRPr>
          </a:p>
          <a:p>
            <a:pPr defTabSz="914354"/>
            <a:r>
              <a:rPr lang="en-US" altLang="zh-CN" sz="1400" dirty="0" smtClean="0">
                <a:solidFill>
                  <a:schemeClr val="tx1">
                    <a:lumMod val="65000"/>
                    <a:lumOff val="35000"/>
                  </a:schemeClr>
                </a:solidFill>
              </a:rPr>
              <a:t>3</a:t>
            </a:r>
            <a:r>
              <a:rPr lang="zh-CN" altLang="en-US" sz="1400" dirty="0" smtClean="0">
                <a:solidFill>
                  <a:schemeClr val="tx1">
                    <a:lumMod val="65000"/>
                    <a:lumOff val="35000"/>
                  </a:schemeClr>
                </a:solidFill>
              </a:rPr>
              <a:t>、享有纠正乙方从事居间服务时违反国家法律法规及本协议有关规定的行为，并要求乙方对违规行为给甲方带来的损失进行赔偿的权利。</a:t>
            </a:r>
            <a:r>
              <a:rPr lang="en-US" altLang="zh-CN" sz="1400" dirty="0" smtClean="0">
                <a:solidFill>
                  <a:schemeClr val="tx1">
                    <a:lumMod val="65000"/>
                    <a:lumOff val="35000"/>
                  </a:schemeClr>
                </a:solidFill>
              </a:rPr>
              <a:t>.</a:t>
            </a:r>
            <a:endParaRPr lang="en-US" altLang="zh-CN" sz="1400" dirty="0">
              <a:solidFill>
                <a:schemeClr val="tx1">
                  <a:lumMod val="65000"/>
                  <a:lumOff val="35000"/>
                </a:schemeClr>
              </a:solidFill>
            </a:endParaRPr>
          </a:p>
        </p:txBody>
      </p:sp>
      <p:sp>
        <p:nvSpPr>
          <p:cNvPr id="16" name="圆角矩形 15">
            <a:extLst>
              <a:ext uri="{FF2B5EF4-FFF2-40B4-BE49-F238E27FC236}">
                <a16:creationId xmlns:a16="http://schemas.microsoft.com/office/drawing/2014/main" xmlns:p14="http://schemas.microsoft.com/office/powerpoint/2010/main" xmlns="" id="{220C0534-7DA3-4B2C-A07C-D54FF3328D59}"/>
              </a:ext>
            </a:extLst>
          </p:cNvPr>
          <p:cNvSpPr/>
          <p:nvPr/>
        </p:nvSpPr>
        <p:spPr>
          <a:xfrm>
            <a:off x="7574281" y="2553762"/>
            <a:ext cx="3949693" cy="2768808"/>
          </a:xfrm>
          <a:prstGeom prst="roundRect">
            <a:avLst/>
          </a:prstGeom>
          <a:solidFill>
            <a:schemeClr val="bg1">
              <a:lumMod val="95000"/>
            </a:schemeClr>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914354"/>
            <a:r>
              <a:rPr lang="en-US" altLang="zh-CN" sz="1400" dirty="0" smtClean="0">
                <a:solidFill>
                  <a:schemeClr val="tx1">
                    <a:lumMod val="65000"/>
                    <a:lumOff val="35000"/>
                  </a:schemeClr>
                </a:solidFill>
              </a:rPr>
              <a:t>1</a:t>
            </a:r>
            <a:r>
              <a:rPr lang="zh-CN" altLang="en-US" sz="1400" dirty="0" smtClean="0">
                <a:solidFill>
                  <a:schemeClr val="tx1">
                    <a:lumMod val="65000"/>
                    <a:lumOff val="35000"/>
                  </a:schemeClr>
                </a:solidFill>
              </a:rPr>
              <a:t>、承担依据本协议约定向乙方支付居间服务费的义务。</a:t>
            </a:r>
            <a:endParaRPr lang="en-US" altLang="zh-CN" sz="1400" dirty="0" smtClean="0">
              <a:solidFill>
                <a:schemeClr val="tx1">
                  <a:lumMod val="65000"/>
                  <a:lumOff val="35000"/>
                </a:schemeClr>
              </a:solidFill>
            </a:endParaRPr>
          </a:p>
          <a:p>
            <a:pPr defTabSz="914354"/>
            <a:endParaRPr lang="zh-CN" altLang="en-US" sz="1400" dirty="0" smtClean="0">
              <a:solidFill>
                <a:schemeClr val="tx1">
                  <a:lumMod val="65000"/>
                  <a:lumOff val="35000"/>
                </a:schemeClr>
              </a:solidFill>
            </a:endParaRPr>
          </a:p>
          <a:p>
            <a:pPr defTabSz="914354"/>
            <a:r>
              <a:rPr lang="en-US" altLang="zh-CN" sz="1400" dirty="0" smtClean="0">
                <a:solidFill>
                  <a:schemeClr val="tx1">
                    <a:lumMod val="65000"/>
                    <a:lumOff val="35000"/>
                  </a:schemeClr>
                </a:solidFill>
              </a:rPr>
              <a:t>2</a:t>
            </a:r>
            <a:r>
              <a:rPr lang="zh-CN" altLang="en-US" sz="1400" dirty="0" smtClean="0">
                <a:solidFill>
                  <a:schemeClr val="tx1">
                    <a:lumMod val="65000"/>
                    <a:lumOff val="35000"/>
                  </a:schemeClr>
                </a:solidFill>
              </a:rPr>
              <a:t>、承担为乙方介绍的客户提供期货行情系统和交易系统的义务。</a:t>
            </a:r>
            <a:endParaRPr lang="en-US" altLang="zh-CN" sz="1400" dirty="0" smtClean="0">
              <a:solidFill>
                <a:schemeClr val="tx1">
                  <a:lumMod val="65000"/>
                  <a:lumOff val="35000"/>
                </a:schemeClr>
              </a:solidFill>
            </a:endParaRPr>
          </a:p>
          <a:p>
            <a:pPr defTabSz="914354"/>
            <a:endParaRPr lang="zh-CN" altLang="en-US" sz="1400" dirty="0" smtClean="0">
              <a:solidFill>
                <a:schemeClr val="tx1">
                  <a:lumMod val="65000"/>
                  <a:lumOff val="35000"/>
                </a:schemeClr>
              </a:solidFill>
            </a:endParaRPr>
          </a:p>
          <a:p>
            <a:pPr defTabSz="914354"/>
            <a:r>
              <a:rPr lang="en-US" altLang="zh-CN" sz="1400" dirty="0" smtClean="0">
                <a:solidFill>
                  <a:schemeClr val="tx1">
                    <a:lumMod val="65000"/>
                    <a:lumOff val="35000"/>
                  </a:schemeClr>
                </a:solidFill>
              </a:rPr>
              <a:t>3</a:t>
            </a:r>
            <a:r>
              <a:rPr lang="zh-CN" altLang="en-US" sz="1400" dirty="0" smtClean="0">
                <a:solidFill>
                  <a:schemeClr val="tx1">
                    <a:lumMod val="65000"/>
                    <a:lumOff val="35000"/>
                  </a:schemeClr>
                </a:solidFill>
              </a:rPr>
              <a:t>、承担为乙方介绍的客户开户、交易、结算、风险控制及保证金等日常管理工作的义务。</a:t>
            </a:r>
            <a:endParaRPr lang="en-US" altLang="zh-CN" sz="1400" dirty="0">
              <a:solidFill>
                <a:schemeClr val="tx1">
                  <a:lumMod val="65000"/>
                  <a:lumOff val="35000"/>
                </a:schemeClr>
              </a:solidFill>
            </a:endParaRPr>
          </a:p>
        </p:txBody>
      </p:sp>
    </p:spTree>
    <p:custDataLst>
      <p:tags r:id="rId1"/>
    </p:custDataLst>
    <p:extLst>
      <p:ext uri="{BB962C8B-B14F-4D97-AF65-F5344CB8AC3E}">
        <p14:creationId xmlns="" xmlns:p14="http://schemas.microsoft.com/office/powerpoint/2010/main" val="4228311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12"/>
          <p:cNvGrpSpPr/>
          <p:nvPr/>
        </p:nvGrpSpPr>
        <p:grpSpPr>
          <a:xfrm>
            <a:off x="857251" y="1440181"/>
            <a:ext cx="10595608" cy="3806188"/>
            <a:chOff x="2111375" y="2396222"/>
            <a:chExt cx="7997825" cy="2194158"/>
          </a:xfrm>
        </p:grpSpPr>
        <p:sp>
          <p:nvSpPr>
            <p:cNvPr id="2" name="圆角矩形 1">
              <a:extLst>
                <a:ext uri="{FF2B5EF4-FFF2-40B4-BE49-F238E27FC236}">
                  <a16:creationId xmlns:a16="http://schemas.microsoft.com/office/drawing/2014/main" xmlns:p14="http://schemas.microsoft.com/office/powerpoint/2010/main" xmlns="" id="{29364D60-4251-4A02-9934-60761AE32294}"/>
                </a:ext>
              </a:extLst>
            </p:cNvPr>
            <p:cNvSpPr/>
            <p:nvPr/>
          </p:nvSpPr>
          <p:spPr>
            <a:xfrm>
              <a:off x="2111375" y="2396222"/>
              <a:ext cx="2981325" cy="434625"/>
            </a:xfrm>
            <a:prstGeom prst="roundRect">
              <a:avLst/>
            </a:prstGeom>
            <a:solidFill>
              <a:schemeClr val="accent1"/>
            </a:solidFill>
            <a:ln w="12700" cap="rnd">
              <a:noFill/>
              <a:prstDash val="solid"/>
              <a:round/>
              <a:headEnd/>
              <a:tailEnd/>
            </a:ln>
            <a:effectLst>
              <a:outerShdw blurRad="254000" dist="127000" algn="ctr" rotWithShape="0">
                <a:schemeClr val="bg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a:r>
                <a:rPr lang="zh-CN" altLang="en-US" sz="1400" b="1" dirty="0" smtClean="0">
                  <a:solidFill>
                    <a:schemeClr val="bg1"/>
                  </a:solidFill>
                </a:rPr>
                <a:t>权利</a:t>
              </a:r>
              <a:endParaRPr lang="en-US" altLang="zh-CN" sz="1400" b="1" dirty="0">
                <a:solidFill>
                  <a:schemeClr val="bg1"/>
                </a:solidFill>
              </a:endParaRPr>
            </a:p>
          </p:txBody>
        </p:sp>
        <p:sp>
          <p:nvSpPr>
            <p:cNvPr id="3" name="圆角矩形 2">
              <a:extLst>
                <a:ext uri="{FF2B5EF4-FFF2-40B4-BE49-F238E27FC236}">
                  <a16:creationId xmlns:a16="http://schemas.microsoft.com/office/drawing/2014/main" xmlns:p14="http://schemas.microsoft.com/office/powerpoint/2010/main" xmlns="" id="{220C0534-7DA3-4B2C-A07C-D54FF3328D59}"/>
                </a:ext>
              </a:extLst>
            </p:cNvPr>
            <p:cNvSpPr/>
            <p:nvPr/>
          </p:nvSpPr>
          <p:spPr>
            <a:xfrm>
              <a:off x="2111375" y="2994242"/>
              <a:ext cx="3166345" cy="1596138"/>
            </a:xfrm>
            <a:prstGeom prst="roundRect">
              <a:avLst/>
            </a:prstGeom>
            <a:solidFill>
              <a:schemeClr val="bg1">
                <a:lumMod val="95000"/>
              </a:schemeClr>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914354"/>
              <a:r>
                <a:rPr lang="zh-CN" altLang="en-US" sz="1400" dirty="0" smtClean="0">
                  <a:solidFill>
                    <a:schemeClr val="tx1">
                      <a:lumMod val="65000"/>
                      <a:lumOff val="35000"/>
                    </a:schemeClr>
                  </a:solidFill>
                </a:rPr>
                <a:t>享有按协议约定获取居间服务费的权利。</a:t>
              </a:r>
              <a:endParaRPr lang="en-US" altLang="zh-CN" sz="1400" dirty="0">
                <a:solidFill>
                  <a:schemeClr val="tx1">
                    <a:lumMod val="65000"/>
                    <a:lumOff val="35000"/>
                  </a:schemeClr>
                </a:solidFill>
              </a:endParaRPr>
            </a:p>
          </p:txBody>
        </p:sp>
        <p:sp>
          <p:nvSpPr>
            <p:cNvPr id="7" name="圆角矩形 6">
              <a:extLst>
                <a:ext uri="{FF2B5EF4-FFF2-40B4-BE49-F238E27FC236}">
                  <a16:creationId xmlns:a16="http://schemas.microsoft.com/office/drawing/2014/main" xmlns:p14="http://schemas.microsoft.com/office/powerpoint/2010/main" xmlns="" id="{009E7B96-419F-45A4-986B-8741B353F3DE}"/>
                </a:ext>
              </a:extLst>
            </p:cNvPr>
            <p:cNvSpPr/>
            <p:nvPr/>
          </p:nvSpPr>
          <p:spPr>
            <a:xfrm>
              <a:off x="7127875" y="2396222"/>
              <a:ext cx="2981325" cy="434625"/>
            </a:xfrm>
            <a:prstGeom prst="roundRect">
              <a:avLst/>
            </a:prstGeom>
            <a:solidFill>
              <a:schemeClr val="accent1"/>
            </a:solidFill>
            <a:ln w="12700" cap="rnd">
              <a:noFill/>
              <a:prstDash val="solid"/>
              <a:round/>
              <a:headEnd/>
              <a:tailEnd/>
            </a:ln>
            <a:effectLst>
              <a:outerShdw blurRad="254000" dist="127000" algn="ctr" rotWithShape="0">
                <a:schemeClr val="accent6">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a:r>
                <a:rPr lang="zh-CN" altLang="en-US" sz="1400" b="1" dirty="0" smtClean="0">
                  <a:solidFill>
                    <a:schemeClr val="bg1"/>
                  </a:solidFill>
                </a:rPr>
                <a:t>义务</a:t>
              </a:r>
              <a:endParaRPr lang="en-US" altLang="zh-CN" sz="1400" b="1" dirty="0">
                <a:solidFill>
                  <a:schemeClr val="bg1"/>
                </a:solidFill>
              </a:endParaRPr>
            </a:p>
          </p:txBody>
        </p:sp>
        <p:sp>
          <p:nvSpPr>
            <p:cNvPr id="12" name="椭圆 11">
              <a:extLst>
                <a:ext uri="{FF2B5EF4-FFF2-40B4-BE49-F238E27FC236}">
                  <a16:creationId xmlns:a16="http://schemas.microsoft.com/office/drawing/2014/main" xmlns:p14="http://schemas.microsoft.com/office/powerpoint/2010/main" xmlns="" id="{E34DC2F2-D9DF-4AF3-AA39-117B9ADD85D1}"/>
                </a:ext>
              </a:extLst>
            </p:cNvPr>
            <p:cNvSpPr/>
            <p:nvPr/>
          </p:nvSpPr>
          <p:spPr>
            <a:xfrm>
              <a:off x="5741339" y="3480967"/>
              <a:ext cx="580326" cy="417562"/>
            </a:xfrm>
            <a:prstGeom prst="ellipse">
              <a:avLst/>
            </a:prstGeom>
            <a:solidFill>
              <a:schemeClr val="accent1"/>
            </a:solidFill>
            <a:ln w="12700" cap="rnd">
              <a:noFill/>
              <a:prstDash val="solid"/>
              <a:round/>
              <a:headEnd/>
              <a:tailEnd/>
            </a:ln>
            <a:effectLst>
              <a:outerShdw blurRad="254000" dist="127000" algn="ctr" rotWithShape="0">
                <a:schemeClr val="accent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354"/>
              <a:r>
                <a:rPr lang="en-US" altLang="zh-CN" sz="2000" b="1" dirty="0">
                  <a:solidFill>
                    <a:schemeClr val="bg1"/>
                  </a:solidFill>
                </a:rPr>
                <a:t>VS</a:t>
              </a:r>
              <a:endParaRPr lang="zh-CN" altLang="en-US" sz="2000" b="1" dirty="0">
                <a:solidFill>
                  <a:schemeClr val="bg1"/>
                </a:solidFill>
              </a:endParaRPr>
            </a:p>
          </p:txBody>
        </p:sp>
      </p:grpSp>
      <p:sp>
        <p:nvSpPr>
          <p:cNvPr id="14" name="标题 1"/>
          <p:cNvSpPr txBox="1">
            <a:spLocks/>
          </p:cNvSpPr>
          <p:nvPr/>
        </p:nvSpPr>
        <p:spPr>
          <a:xfrm>
            <a:off x="669925" y="365125"/>
            <a:ext cx="10850564" cy="663575"/>
          </a:xfrm>
          <a:prstGeom prst="rect">
            <a:avLst/>
          </a:prstGeom>
        </p:spPr>
        <p:txBody>
          <a:bodyPr>
            <a:normAutofit/>
          </a:bodyPr>
          <a:lstStyle/>
          <a:p>
            <a:pPr lvl="0">
              <a:lnSpc>
                <a:spcPct val="90000"/>
              </a:lnSpc>
              <a:spcBef>
                <a:spcPct val="0"/>
              </a:spcBef>
            </a:pPr>
            <a:r>
              <a:rPr kumimoji="0" lang="zh-CN" altLang="en-US" sz="2800" b="1" i="0" u="none" strike="noStrike" kern="1200" cap="none" spc="0" normalizeH="0" baseline="0" noProof="0" dirty="0" smtClean="0">
                <a:ln>
                  <a:noFill/>
                </a:ln>
                <a:solidFill>
                  <a:schemeClr val="tx1"/>
                </a:solidFill>
                <a:effectLst/>
                <a:uLnTx/>
                <a:uFillTx/>
                <a:latin typeface="+mj-lt"/>
                <a:ea typeface="+mj-ea"/>
                <a:cs typeface="+mj-cs"/>
              </a:rPr>
              <a:t>二、居间服务协议要点</a:t>
            </a:r>
            <a:r>
              <a:rPr kumimoji="0" lang="en-US" altLang="zh-CN" sz="2800" b="1" i="0" u="none" strike="noStrike" kern="1200" cap="none" spc="0" normalizeH="0" baseline="0" noProof="0" dirty="0" smtClean="0">
                <a:ln>
                  <a:noFill/>
                </a:ln>
                <a:solidFill>
                  <a:schemeClr val="tx1"/>
                </a:solidFill>
                <a:effectLst/>
                <a:uLnTx/>
                <a:uFillTx/>
                <a:latin typeface="+mj-lt"/>
                <a:ea typeface="+mj-ea"/>
                <a:cs typeface="+mj-cs"/>
              </a:rPr>
              <a:t>-</a:t>
            </a:r>
            <a:r>
              <a:rPr kumimoji="0" lang="zh-CN" altLang="en-US" sz="2800" b="1" i="0" u="none" strike="noStrike" kern="1200" cap="none" spc="0" normalizeH="0" baseline="0" noProof="0" dirty="0" smtClean="0">
                <a:ln>
                  <a:noFill/>
                </a:ln>
                <a:solidFill>
                  <a:srgbClr val="FF0000"/>
                </a:solidFill>
                <a:effectLst/>
                <a:uLnTx/>
                <a:uFillTx/>
                <a:latin typeface="+mj-lt"/>
                <a:ea typeface="+mj-ea"/>
                <a:cs typeface="+mj-cs"/>
              </a:rPr>
              <a:t>乙</a:t>
            </a:r>
            <a:r>
              <a:rPr lang="zh-CN" altLang="en-US" sz="2800" b="1" dirty="0" smtClean="0">
                <a:solidFill>
                  <a:srgbClr val="FF0000"/>
                </a:solidFill>
                <a:latin typeface="+mj-lt"/>
                <a:ea typeface="+mj-ea"/>
                <a:cs typeface="+mj-cs"/>
              </a:rPr>
              <a:t>方</a:t>
            </a:r>
            <a:r>
              <a:rPr lang="zh-CN" altLang="en-US" sz="2800" b="1" dirty="0" smtClean="0">
                <a:latin typeface="+mj-lt"/>
                <a:ea typeface="+mj-ea"/>
                <a:cs typeface="+mj-cs"/>
              </a:rPr>
              <a:t>的权利和义务</a:t>
            </a:r>
            <a:endParaRPr kumimoji="0" lang="zh-CN" altLang="en-U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16" name="圆角矩形 15">
            <a:extLst>
              <a:ext uri="{FF2B5EF4-FFF2-40B4-BE49-F238E27FC236}">
                <a16:creationId xmlns:a16="http://schemas.microsoft.com/office/drawing/2014/main" xmlns:p14="http://schemas.microsoft.com/office/powerpoint/2010/main" xmlns="" id="{220C0534-7DA3-4B2C-A07C-D54FF3328D59}"/>
              </a:ext>
            </a:extLst>
          </p:cNvPr>
          <p:cNvSpPr/>
          <p:nvPr/>
        </p:nvSpPr>
        <p:spPr>
          <a:xfrm>
            <a:off x="7200900" y="2336592"/>
            <a:ext cx="4777739" cy="4224228"/>
          </a:xfrm>
          <a:prstGeom prst="roundRect">
            <a:avLst/>
          </a:prstGeom>
          <a:solidFill>
            <a:schemeClr val="bg1">
              <a:lumMod val="95000"/>
            </a:schemeClr>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914354"/>
            <a:r>
              <a:rPr lang="en-US" altLang="zh-CN" sz="1400" dirty="0" smtClean="0">
                <a:solidFill>
                  <a:schemeClr val="tx1">
                    <a:lumMod val="65000"/>
                    <a:lumOff val="35000"/>
                  </a:schemeClr>
                </a:solidFill>
              </a:rPr>
              <a:t>1</a:t>
            </a:r>
            <a:r>
              <a:rPr lang="zh-CN" altLang="en-US" sz="1400" dirty="0" smtClean="0">
                <a:solidFill>
                  <a:schemeClr val="tx1">
                    <a:lumMod val="65000"/>
                    <a:lumOff val="35000"/>
                  </a:schemeClr>
                </a:solidFill>
              </a:rPr>
              <a:t>、承担为甲方介绍客户资源，提供居间服务的义务。</a:t>
            </a:r>
            <a:endParaRPr lang="en-US" altLang="zh-CN" sz="1400" dirty="0" smtClean="0">
              <a:solidFill>
                <a:schemeClr val="tx1">
                  <a:lumMod val="65000"/>
                  <a:lumOff val="35000"/>
                </a:schemeClr>
              </a:solidFill>
            </a:endParaRPr>
          </a:p>
          <a:p>
            <a:pPr defTabSz="914354"/>
            <a:endParaRPr lang="zh-CN" altLang="en-US" sz="1400" dirty="0" smtClean="0">
              <a:solidFill>
                <a:schemeClr val="tx1">
                  <a:lumMod val="65000"/>
                  <a:lumOff val="35000"/>
                </a:schemeClr>
              </a:solidFill>
            </a:endParaRPr>
          </a:p>
          <a:p>
            <a:pPr defTabSz="914354"/>
            <a:r>
              <a:rPr lang="en-US" altLang="zh-CN" sz="1400" dirty="0" smtClean="0">
                <a:solidFill>
                  <a:schemeClr val="tx1">
                    <a:lumMod val="65000"/>
                    <a:lumOff val="35000"/>
                  </a:schemeClr>
                </a:solidFill>
              </a:rPr>
              <a:t>2</a:t>
            </a:r>
            <a:r>
              <a:rPr lang="zh-CN" altLang="en-US" sz="1400" dirty="0" smtClean="0">
                <a:solidFill>
                  <a:schemeClr val="tx1">
                    <a:lumMod val="65000"/>
                    <a:lumOff val="35000"/>
                  </a:schemeClr>
                </a:solidFill>
              </a:rPr>
              <a:t>、须遵守国家法律、法规和政策；接受中国证券监督管理委员会及其派出机构的依法监督管理；严格遵守监管规定及期货行业自律等各类要求；参照并严格遵守</a:t>
            </a:r>
            <a:r>
              <a:rPr lang="en-US" altLang="zh-CN" sz="1400" dirty="0" smtClean="0">
                <a:solidFill>
                  <a:schemeClr val="tx1">
                    <a:lumMod val="65000"/>
                    <a:lumOff val="35000"/>
                  </a:schemeClr>
                </a:solidFill>
              </a:rPr>
              <a:t>《</a:t>
            </a:r>
            <a:r>
              <a:rPr lang="zh-CN" altLang="en-US" sz="1400" dirty="0" smtClean="0">
                <a:solidFill>
                  <a:schemeClr val="tx1">
                    <a:lumMod val="65000"/>
                    <a:lumOff val="35000"/>
                  </a:schemeClr>
                </a:solidFill>
              </a:rPr>
              <a:t>期货从业人员执业行为准则</a:t>
            </a:r>
            <a:r>
              <a:rPr lang="en-US" altLang="zh-CN" sz="1400" dirty="0" smtClean="0">
                <a:solidFill>
                  <a:schemeClr val="tx1">
                    <a:lumMod val="65000"/>
                    <a:lumOff val="35000"/>
                  </a:schemeClr>
                </a:solidFill>
              </a:rPr>
              <a:t>》</a:t>
            </a:r>
            <a:r>
              <a:rPr lang="zh-CN" altLang="en-US" sz="1400" dirty="0" smtClean="0">
                <a:solidFill>
                  <a:schemeClr val="tx1">
                    <a:lumMod val="65000"/>
                    <a:lumOff val="35000"/>
                  </a:schemeClr>
                </a:solidFill>
              </a:rPr>
              <a:t>的规定，遵守从事证券期货居间业务的相关行为准则；遵守甲方的相关规章制度和居间人管理办法，不得做出有损甲方、客户利益的行为。</a:t>
            </a:r>
            <a:endParaRPr lang="en-US" altLang="zh-CN" sz="1400" dirty="0" smtClean="0">
              <a:solidFill>
                <a:schemeClr val="tx1">
                  <a:lumMod val="65000"/>
                  <a:lumOff val="35000"/>
                </a:schemeClr>
              </a:solidFill>
            </a:endParaRPr>
          </a:p>
          <a:p>
            <a:pPr defTabSz="914354"/>
            <a:endParaRPr lang="zh-CN" altLang="en-US" sz="1400" dirty="0" smtClean="0">
              <a:solidFill>
                <a:schemeClr val="tx1">
                  <a:lumMod val="65000"/>
                  <a:lumOff val="35000"/>
                </a:schemeClr>
              </a:solidFill>
            </a:endParaRPr>
          </a:p>
          <a:p>
            <a:pPr defTabSz="914354"/>
            <a:r>
              <a:rPr lang="en-US" altLang="zh-CN" sz="1400" dirty="0" smtClean="0">
                <a:solidFill>
                  <a:schemeClr val="tx1">
                    <a:lumMod val="65000"/>
                    <a:lumOff val="35000"/>
                  </a:schemeClr>
                </a:solidFill>
              </a:rPr>
              <a:t>3</a:t>
            </a:r>
            <a:r>
              <a:rPr lang="zh-CN" altLang="en-US" sz="1400" dirty="0" smtClean="0">
                <a:solidFill>
                  <a:schemeClr val="tx1">
                    <a:lumMod val="65000"/>
                    <a:lumOff val="35000"/>
                  </a:schemeClr>
                </a:solidFill>
              </a:rPr>
              <a:t>、服从甲方的日常管理，根据甲方要求参与甲方组织的各项业务拓展及培训等活动。</a:t>
            </a:r>
            <a:endParaRPr lang="en-US" altLang="zh-CN" sz="1400" dirty="0" smtClean="0">
              <a:solidFill>
                <a:schemeClr val="tx1">
                  <a:lumMod val="65000"/>
                  <a:lumOff val="35000"/>
                </a:schemeClr>
              </a:solidFill>
            </a:endParaRPr>
          </a:p>
          <a:p>
            <a:pPr defTabSz="914354"/>
            <a:endParaRPr lang="en-US" altLang="zh-CN" sz="1400" dirty="0" smtClean="0">
              <a:solidFill>
                <a:schemeClr val="tx1">
                  <a:lumMod val="65000"/>
                  <a:lumOff val="35000"/>
                </a:schemeClr>
              </a:solidFill>
            </a:endParaRPr>
          </a:p>
          <a:p>
            <a:pPr defTabSz="914354"/>
            <a:r>
              <a:rPr lang="en-US" altLang="zh-CN" sz="1400" dirty="0" smtClean="0">
                <a:solidFill>
                  <a:schemeClr val="tx1">
                    <a:lumMod val="65000"/>
                    <a:lumOff val="35000"/>
                  </a:schemeClr>
                </a:solidFill>
              </a:rPr>
              <a:t>4</a:t>
            </a:r>
            <a:r>
              <a:rPr lang="zh-CN" altLang="en-US" sz="1400" dirty="0" smtClean="0">
                <a:solidFill>
                  <a:schemeClr val="tx1">
                    <a:lumMod val="65000"/>
                    <a:lumOff val="35000"/>
                  </a:schemeClr>
                </a:solidFill>
              </a:rPr>
              <a:t>、配合甲方对其所介绍客户进行乙方身份告知、确认和回访工作等，对于乙方居间身份确认和回访不成功的客户，则该客户不能确认到乙方的名下和计提居间服务费。</a:t>
            </a:r>
            <a:endParaRPr lang="en-US" altLang="zh-CN" sz="1400" dirty="0">
              <a:solidFill>
                <a:schemeClr val="tx1">
                  <a:lumMod val="65000"/>
                  <a:lumOff val="35000"/>
                </a:schemeClr>
              </a:solidFill>
            </a:endParaRPr>
          </a:p>
        </p:txBody>
      </p:sp>
    </p:spTree>
    <p:custDataLst>
      <p:tags r:id="rId1"/>
    </p:custDataLst>
    <p:extLst>
      <p:ext uri="{BB962C8B-B14F-4D97-AF65-F5344CB8AC3E}">
        <p14:creationId xmlns="" xmlns:p14="http://schemas.microsoft.com/office/powerpoint/2010/main" val="4228311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994660" y="1223010"/>
            <a:ext cx="8218170" cy="5262979"/>
          </a:xfrm>
          <a:prstGeom prst="rect">
            <a:avLst/>
          </a:prstGeom>
          <a:noFill/>
        </p:spPr>
        <p:txBody>
          <a:bodyPr wrap="square" rtlCol="0">
            <a:spAutoFit/>
          </a:bodyPr>
          <a:lstStyle/>
          <a:p>
            <a:r>
              <a:rPr lang="zh-CN" altLang="en-US" sz="1200" dirty="0" smtClean="0"/>
              <a:t>（</a:t>
            </a:r>
            <a:r>
              <a:rPr lang="en-US" altLang="zh-CN" sz="1200" dirty="0" smtClean="0"/>
              <a:t>1</a:t>
            </a:r>
            <a:r>
              <a:rPr lang="zh-CN" altLang="en-US" sz="1200" dirty="0" smtClean="0"/>
              <a:t>）以甲方的名义或假借其员工的身份进行各项活动。</a:t>
            </a:r>
            <a:endParaRPr lang="en-US" altLang="zh-CN" sz="1200" dirty="0" smtClean="0"/>
          </a:p>
          <a:p>
            <a:endParaRPr lang="zh-CN" altLang="en-US" sz="1200" dirty="0" smtClean="0"/>
          </a:p>
          <a:p>
            <a:r>
              <a:rPr lang="zh-CN" altLang="en-US" sz="1200" dirty="0" smtClean="0"/>
              <a:t>（</a:t>
            </a:r>
            <a:r>
              <a:rPr lang="en-US" altLang="zh-CN" sz="1200" dirty="0" smtClean="0"/>
              <a:t>2</a:t>
            </a:r>
            <a:r>
              <a:rPr lang="zh-CN" altLang="en-US" sz="1200" dirty="0" smtClean="0"/>
              <a:t>）接受客户的全权代理委托。</a:t>
            </a:r>
            <a:endParaRPr lang="en-US" altLang="zh-CN" sz="1200" dirty="0" smtClean="0"/>
          </a:p>
          <a:p>
            <a:endParaRPr lang="zh-CN" altLang="en-US" sz="1200" dirty="0" smtClean="0"/>
          </a:p>
          <a:p>
            <a:r>
              <a:rPr lang="zh-CN" altLang="en-US" sz="1200" dirty="0" smtClean="0"/>
              <a:t>（</a:t>
            </a:r>
            <a:r>
              <a:rPr lang="en-US" altLang="zh-CN" sz="1200" dirty="0" smtClean="0"/>
              <a:t>3</a:t>
            </a:r>
            <a:r>
              <a:rPr lang="zh-CN" altLang="en-US" sz="1200" dirty="0" smtClean="0"/>
              <a:t>）违反甲方委托事项越权代理客户进行期货买卖事务。</a:t>
            </a:r>
            <a:endParaRPr lang="en-US" altLang="zh-CN" sz="1200" dirty="0" smtClean="0"/>
          </a:p>
          <a:p>
            <a:endParaRPr lang="zh-CN" altLang="en-US" sz="1200" dirty="0" smtClean="0"/>
          </a:p>
          <a:p>
            <a:r>
              <a:rPr lang="zh-CN" altLang="en-US" sz="1200" dirty="0" smtClean="0"/>
              <a:t>（</a:t>
            </a:r>
            <a:r>
              <a:rPr lang="en-US" altLang="zh-CN" sz="1200" dirty="0" smtClean="0"/>
              <a:t>4</a:t>
            </a:r>
            <a:r>
              <a:rPr lang="zh-CN" altLang="en-US" sz="1200" dirty="0" smtClean="0"/>
              <a:t>）对客户作获利保证和共担风险的承诺。</a:t>
            </a:r>
            <a:endParaRPr lang="en-US" altLang="zh-CN" sz="1200" dirty="0" smtClean="0"/>
          </a:p>
          <a:p>
            <a:endParaRPr lang="zh-CN" altLang="en-US" sz="1200" dirty="0" smtClean="0"/>
          </a:p>
          <a:p>
            <a:r>
              <a:rPr lang="zh-CN" altLang="en-US" sz="1200" dirty="0" smtClean="0"/>
              <a:t>（</a:t>
            </a:r>
            <a:r>
              <a:rPr lang="en-US" altLang="zh-CN" sz="1200" dirty="0" smtClean="0"/>
              <a:t>5</a:t>
            </a:r>
            <a:r>
              <a:rPr lang="zh-CN" altLang="en-US" sz="1200" dirty="0" smtClean="0"/>
              <a:t>）向客户夸大宣传或提供不实信息。</a:t>
            </a:r>
            <a:endParaRPr lang="en-US" altLang="zh-CN" sz="1200" dirty="0" smtClean="0"/>
          </a:p>
          <a:p>
            <a:endParaRPr lang="zh-CN" altLang="en-US" sz="1200" dirty="0" smtClean="0"/>
          </a:p>
          <a:p>
            <a:r>
              <a:rPr lang="zh-CN" altLang="en-US" sz="1200" dirty="0" smtClean="0"/>
              <a:t>（</a:t>
            </a:r>
            <a:r>
              <a:rPr lang="en-US" altLang="zh-CN" sz="1200" dirty="0" smtClean="0"/>
              <a:t>6</a:t>
            </a:r>
            <a:r>
              <a:rPr lang="zh-CN" altLang="en-US" sz="1200" dirty="0" smtClean="0"/>
              <a:t>）进行虚假或误导性宣传、非法咨询、诱导交易、代客下单、以及采用胁迫、欺诈和恶意串通等手段促成交易。</a:t>
            </a:r>
            <a:endParaRPr lang="en-US" altLang="zh-CN" sz="1200" dirty="0" smtClean="0"/>
          </a:p>
          <a:p>
            <a:endParaRPr lang="zh-CN" altLang="en-US" sz="1200" dirty="0" smtClean="0"/>
          </a:p>
          <a:p>
            <a:r>
              <a:rPr lang="zh-CN" altLang="en-US" sz="1200" dirty="0" smtClean="0"/>
              <a:t>（</a:t>
            </a:r>
            <a:r>
              <a:rPr lang="en-US" altLang="zh-CN" sz="1200" dirty="0" smtClean="0"/>
              <a:t>7</a:t>
            </a:r>
            <a:r>
              <a:rPr lang="zh-CN" altLang="en-US" sz="1200" dirty="0" smtClean="0"/>
              <a:t>）向客户索取任何款项。</a:t>
            </a:r>
            <a:endParaRPr lang="en-US" altLang="zh-CN" sz="1200" dirty="0" smtClean="0"/>
          </a:p>
          <a:p>
            <a:endParaRPr lang="zh-CN" altLang="en-US" sz="1200" dirty="0" smtClean="0"/>
          </a:p>
          <a:p>
            <a:r>
              <a:rPr lang="zh-CN" altLang="en-US" sz="1200" dirty="0" smtClean="0"/>
              <a:t>（</a:t>
            </a:r>
            <a:r>
              <a:rPr lang="en-US" altLang="zh-CN" sz="1200" dirty="0" smtClean="0"/>
              <a:t>8</a:t>
            </a:r>
            <a:r>
              <a:rPr lang="zh-CN" altLang="en-US" sz="1200" dirty="0" smtClean="0"/>
              <a:t>）利用客户资金、账户和名义为本人或其他人从事期货交易。</a:t>
            </a:r>
            <a:endParaRPr lang="en-US" altLang="zh-CN" sz="1200" dirty="0" smtClean="0"/>
          </a:p>
          <a:p>
            <a:endParaRPr lang="zh-CN" altLang="en-US" sz="1200" dirty="0" smtClean="0"/>
          </a:p>
          <a:p>
            <a:r>
              <a:rPr lang="zh-CN" altLang="en-US" sz="1200" dirty="0" smtClean="0"/>
              <a:t>（</a:t>
            </a:r>
            <a:r>
              <a:rPr lang="en-US" altLang="zh-CN" sz="1200" dirty="0" smtClean="0"/>
              <a:t>9</a:t>
            </a:r>
            <a:r>
              <a:rPr lang="zh-CN" altLang="en-US" sz="1200" dirty="0" smtClean="0"/>
              <a:t>）为客户提供集中交易场所，不得以甲方的名义设立经营服务网点，不得以甲方名义印制名片和宣传资料等。</a:t>
            </a:r>
            <a:endParaRPr lang="en-US" altLang="zh-CN" sz="1200" dirty="0" smtClean="0"/>
          </a:p>
          <a:p>
            <a:endParaRPr lang="zh-CN" altLang="en-US" sz="1200" dirty="0" smtClean="0"/>
          </a:p>
          <a:p>
            <a:r>
              <a:rPr lang="zh-CN" altLang="en-US" sz="1200" dirty="0" smtClean="0"/>
              <a:t>（</a:t>
            </a:r>
            <a:r>
              <a:rPr lang="en-US" altLang="zh-CN" sz="1200" dirty="0" smtClean="0"/>
              <a:t>10</a:t>
            </a:r>
            <a:r>
              <a:rPr lang="zh-CN" altLang="en-US" sz="1200" dirty="0" smtClean="0"/>
              <a:t>）利用公司居间人身份变相非法集资或融资；</a:t>
            </a:r>
            <a:endParaRPr lang="en-US" altLang="zh-CN" sz="1200" dirty="0" smtClean="0"/>
          </a:p>
          <a:p>
            <a:endParaRPr lang="zh-CN" altLang="en-US" sz="1200" dirty="0" smtClean="0"/>
          </a:p>
          <a:p>
            <a:r>
              <a:rPr lang="zh-CN" altLang="en-US" sz="1200" dirty="0" smtClean="0"/>
              <a:t>（</a:t>
            </a:r>
            <a:r>
              <a:rPr lang="en-US" altLang="zh-CN" sz="1200" dirty="0" smtClean="0"/>
              <a:t>11</a:t>
            </a:r>
            <a:r>
              <a:rPr lang="zh-CN" altLang="en-US" sz="1200" dirty="0" smtClean="0"/>
              <a:t>）在其他公司及营业部从事相同或相类似的工作。</a:t>
            </a:r>
            <a:endParaRPr lang="en-US" altLang="zh-CN" sz="1200" dirty="0" smtClean="0"/>
          </a:p>
          <a:p>
            <a:endParaRPr lang="zh-CN" altLang="en-US" sz="1200" dirty="0" smtClean="0"/>
          </a:p>
          <a:p>
            <a:r>
              <a:rPr lang="zh-CN" altLang="en-US" sz="1200" dirty="0" smtClean="0"/>
              <a:t>（</a:t>
            </a:r>
            <a:r>
              <a:rPr lang="en-US" altLang="zh-CN" sz="1200" dirty="0" smtClean="0"/>
              <a:t>12</a:t>
            </a:r>
            <a:r>
              <a:rPr lang="zh-CN" altLang="en-US" sz="1200" dirty="0" smtClean="0"/>
              <a:t>）有其他损害甲方和客户利益的行为。</a:t>
            </a:r>
            <a:endParaRPr lang="en-US" altLang="zh-CN" sz="1200" dirty="0" smtClean="0"/>
          </a:p>
          <a:p>
            <a:endParaRPr lang="zh-CN" altLang="en-US" sz="1200" dirty="0" smtClean="0"/>
          </a:p>
          <a:p>
            <a:r>
              <a:rPr lang="zh-CN" altLang="en-US" sz="1200" dirty="0" smtClean="0"/>
              <a:t>（</a:t>
            </a:r>
            <a:r>
              <a:rPr lang="en-US" altLang="zh-CN" sz="1200" dirty="0" smtClean="0"/>
              <a:t>13</a:t>
            </a:r>
            <a:r>
              <a:rPr lang="zh-CN" altLang="en-US" sz="1200" dirty="0" smtClean="0"/>
              <a:t>）提供交易软件等各种违法违规行为。</a:t>
            </a:r>
            <a:endParaRPr lang="en-US" altLang="zh-CN" sz="1200" dirty="0" smtClean="0"/>
          </a:p>
          <a:p>
            <a:endParaRPr lang="zh-CN" altLang="en-US" sz="1200" dirty="0" smtClean="0"/>
          </a:p>
          <a:p>
            <a:r>
              <a:rPr lang="zh-CN" altLang="en-US" sz="1200" dirty="0" smtClean="0"/>
              <a:t>（</a:t>
            </a:r>
            <a:r>
              <a:rPr lang="en-US" altLang="zh-CN" sz="1200" dirty="0" smtClean="0"/>
              <a:t>14</a:t>
            </a:r>
            <a:r>
              <a:rPr lang="zh-CN" altLang="en-US" sz="1200" dirty="0" smtClean="0"/>
              <a:t>）开发甲方现有的存量客户以及自然增长的客户。</a:t>
            </a:r>
            <a:endParaRPr lang="zh-CN" altLang="en-US" sz="1200" dirty="0"/>
          </a:p>
        </p:txBody>
      </p:sp>
      <p:sp>
        <p:nvSpPr>
          <p:cNvPr id="17" name="标题 1"/>
          <p:cNvSpPr>
            <a:spLocks noGrp="1"/>
          </p:cNvSpPr>
          <p:nvPr>
            <p:ph type="title"/>
          </p:nvPr>
        </p:nvSpPr>
        <p:spPr>
          <a:xfrm>
            <a:off x="669925" y="365125"/>
            <a:ext cx="10850564" cy="663575"/>
          </a:xfrm>
        </p:spPr>
        <p:txBody>
          <a:bodyPr/>
          <a:lstStyle/>
          <a:p>
            <a:r>
              <a:rPr lang="zh-CN" altLang="en-US" dirty="0" smtClean="0"/>
              <a:t>二、居间协议要点</a:t>
            </a:r>
            <a:r>
              <a:rPr lang="en-US" altLang="zh-CN" dirty="0" smtClean="0"/>
              <a:t>-</a:t>
            </a:r>
            <a:r>
              <a:rPr lang="zh-CN" altLang="en-US" dirty="0" smtClean="0"/>
              <a:t>乙方禁止行为：</a:t>
            </a:r>
            <a:endParaRPr lang="zh-CN" altLang="en-US" dirty="0"/>
          </a:p>
        </p:txBody>
      </p:sp>
      <p:sp>
        <p:nvSpPr>
          <p:cNvPr id="8" name="stop_2089">
            <a:extLst>
              <a:ext uri="{FF2B5EF4-FFF2-40B4-BE49-F238E27FC236}">
                <a16:creationId xmlns="" xmlns:a16="http://schemas.microsoft.com/office/drawing/2014/main" xmlns:p14="http://schemas.microsoft.com/office/powerpoint/2010/main" id="{54405246-CCE2-4201-BBB1-D3F3EB6E740D}"/>
              </a:ext>
            </a:extLst>
          </p:cNvPr>
          <p:cNvSpPr/>
          <p:nvPr/>
        </p:nvSpPr>
        <p:spPr>
          <a:xfrm>
            <a:off x="464777" y="2640330"/>
            <a:ext cx="2232703" cy="2068830"/>
          </a:xfrm>
          <a:custGeom>
            <a:avLst/>
            <a:gdLst>
              <a:gd name="connsiteX0" fmla="*/ 287783 w 592324"/>
              <a:gd name="connsiteY0" fmla="*/ 100719 h 591497"/>
              <a:gd name="connsiteX1" fmla="*/ 305275 w 592324"/>
              <a:gd name="connsiteY1" fmla="*/ 116329 h 591497"/>
              <a:gd name="connsiteX2" fmla="*/ 305275 w 592324"/>
              <a:gd name="connsiteY2" fmla="*/ 258310 h 591497"/>
              <a:gd name="connsiteX3" fmla="*/ 315617 w 592324"/>
              <a:gd name="connsiteY3" fmla="*/ 266054 h 591497"/>
              <a:gd name="connsiteX4" fmla="*/ 315617 w 592324"/>
              <a:gd name="connsiteY4" fmla="*/ 147307 h 591497"/>
              <a:gd name="connsiteX5" fmla="*/ 336300 w 592324"/>
              <a:gd name="connsiteY5" fmla="*/ 126655 h 591497"/>
              <a:gd name="connsiteX6" fmla="*/ 341471 w 592324"/>
              <a:gd name="connsiteY6" fmla="*/ 126655 h 591497"/>
              <a:gd name="connsiteX7" fmla="*/ 362155 w 592324"/>
              <a:gd name="connsiteY7" fmla="*/ 147307 h 591497"/>
              <a:gd name="connsiteX8" fmla="*/ 362155 w 592324"/>
              <a:gd name="connsiteY8" fmla="*/ 263473 h 591497"/>
              <a:gd name="connsiteX9" fmla="*/ 369911 w 592324"/>
              <a:gd name="connsiteY9" fmla="*/ 268636 h 591497"/>
              <a:gd name="connsiteX10" fmla="*/ 369911 w 592324"/>
              <a:gd name="connsiteY10" fmla="*/ 214425 h 591497"/>
              <a:gd name="connsiteX11" fmla="*/ 388009 w 592324"/>
              <a:gd name="connsiteY11" fmla="*/ 196355 h 591497"/>
              <a:gd name="connsiteX12" fmla="*/ 390595 w 592324"/>
              <a:gd name="connsiteY12" fmla="*/ 196355 h 591497"/>
              <a:gd name="connsiteX13" fmla="*/ 408693 w 592324"/>
              <a:gd name="connsiteY13" fmla="*/ 214425 h 591497"/>
              <a:gd name="connsiteX14" fmla="*/ 408693 w 592324"/>
              <a:gd name="connsiteY14" fmla="*/ 307357 h 591497"/>
              <a:gd name="connsiteX15" fmla="*/ 411278 w 592324"/>
              <a:gd name="connsiteY15" fmla="*/ 366731 h 591497"/>
              <a:gd name="connsiteX16" fmla="*/ 385424 w 592324"/>
              <a:gd name="connsiteY16" fmla="*/ 464826 h 591497"/>
              <a:gd name="connsiteX17" fmla="*/ 377667 w 592324"/>
              <a:gd name="connsiteY17" fmla="*/ 490641 h 591497"/>
              <a:gd name="connsiteX18" fmla="*/ 245810 w 592324"/>
              <a:gd name="connsiteY18" fmla="*/ 490641 h 591497"/>
              <a:gd name="connsiteX19" fmla="*/ 238054 w 592324"/>
              <a:gd name="connsiteY19" fmla="*/ 462245 h 591497"/>
              <a:gd name="connsiteX20" fmla="*/ 157906 w 592324"/>
              <a:gd name="connsiteY20" fmla="*/ 369312 h 591497"/>
              <a:gd name="connsiteX21" fmla="*/ 155320 w 592324"/>
              <a:gd name="connsiteY21" fmla="*/ 361568 h 591497"/>
              <a:gd name="connsiteX22" fmla="*/ 155320 w 592324"/>
              <a:gd name="connsiteY22" fmla="*/ 353824 h 591497"/>
              <a:gd name="connsiteX23" fmla="*/ 147564 w 592324"/>
              <a:gd name="connsiteY23" fmla="*/ 294450 h 591497"/>
              <a:gd name="connsiteX24" fmla="*/ 168247 w 592324"/>
              <a:gd name="connsiteY24" fmla="*/ 271217 h 591497"/>
              <a:gd name="connsiteX25" fmla="*/ 191516 w 592324"/>
              <a:gd name="connsiteY25" fmla="*/ 291869 h 591497"/>
              <a:gd name="connsiteX26" fmla="*/ 194102 w 592324"/>
              <a:gd name="connsiteY26" fmla="*/ 315102 h 591497"/>
              <a:gd name="connsiteX27" fmla="*/ 199273 w 592324"/>
              <a:gd name="connsiteY27" fmla="*/ 325428 h 591497"/>
              <a:gd name="connsiteX28" fmla="*/ 204443 w 592324"/>
              <a:gd name="connsiteY28" fmla="*/ 284124 h 591497"/>
              <a:gd name="connsiteX29" fmla="*/ 204443 w 592324"/>
              <a:gd name="connsiteY29" fmla="*/ 152470 h 591497"/>
              <a:gd name="connsiteX30" fmla="*/ 250981 w 592324"/>
              <a:gd name="connsiteY30" fmla="*/ 152470 h 591497"/>
              <a:gd name="connsiteX31" fmla="*/ 250981 w 592324"/>
              <a:gd name="connsiteY31" fmla="*/ 253147 h 591497"/>
              <a:gd name="connsiteX32" fmla="*/ 256152 w 592324"/>
              <a:gd name="connsiteY32" fmla="*/ 255728 h 591497"/>
              <a:gd name="connsiteX33" fmla="*/ 256152 w 592324"/>
              <a:gd name="connsiteY33" fmla="*/ 116329 h 591497"/>
              <a:gd name="connsiteX34" fmla="*/ 287783 w 592324"/>
              <a:gd name="connsiteY34" fmla="*/ 100719 h 591497"/>
              <a:gd name="connsiteX35" fmla="*/ 294869 w 592324"/>
              <a:gd name="connsiteY35" fmla="*/ 38744 h 591497"/>
              <a:gd name="connsiteX36" fmla="*/ 38799 w 592324"/>
              <a:gd name="connsiteY36" fmla="*/ 294457 h 591497"/>
              <a:gd name="connsiteX37" fmla="*/ 294869 w 592324"/>
              <a:gd name="connsiteY37" fmla="*/ 552753 h 591497"/>
              <a:gd name="connsiteX38" fmla="*/ 553525 w 592324"/>
              <a:gd name="connsiteY38" fmla="*/ 294457 h 591497"/>
              <a:gd name="connsiteX39" fmla="*/ 294869 w 592324"/>
              <a:gd name="connsiteY39" fmla="*/ 38744 h 591497"/>
              <a:gd name="connsiteX40" fmla="*/ 294869 w 592324"/>
              <a:gd name="connsiteY40" fmla="*/ 0 h 591497"/>
              <a:gd name="connsiteX41" fmla="*/ 592324 w 592324"/>
              <a:gd name="connsiteY41" fmla="*/ 294457 h 591497"/>
              <a:gd name="connsiteX42" fmla="*/ 294869 w 592324"/>
              <a:gd name="connsiteY42" fmla="*/ 591497 h 591497"/>
              <a:gd name="connsiteX43" fmla="*/ 0 w 592324"/>
              <a:gd name="connsiteY43" fmla="*/ 294457 h 591497"/>
              <a:gd name="connsiteX44" fmla="*/ 294869 w 592324"/>
              <a:gd name="connsiteY44" fmla="*/ 0 h 59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592324" h="591497">
                <a:moveTo>
                  <a:pt x="287783" y="100719"/>
                </a:moveTo>
                <a:cubicBezTo>
                  <a:pt x="293479" y="102615"/>
                  <a:pt x="299458" y="107294"/>
                  <a:pt x="305275" y="116329"/>
                </a:cubicBezTo>
                <a:lnTo>
                  <a:pt x="305275" y="258310"/>
                </a:lnTo>
                <a:cubicBezTo>
                  <a:pt x="307861" y="284124"/>
                  <a:pt x="315617" y="266054"/>
                  <a:pt x="315617" y="266054"/>
                </a:cubicBezTo>
                <a:lnTo>
                  <a:pt x="315617" y="147307"/>
                </a:lnTo>
                <a:cubicBezTo>
                  <a:pt x="315617" y="134400"/>
                  <a:pt x="323373" y="126655"/>
                  <a:pt x="336300" y="126655"/>
                </a:cubicBezTo>
                <a:lnTo>
                  <a:pt x="341471" y="126655"/>
                </a:lnTo>
                <a:cubicBezTo>
                  <a:pt x="351813" y="126655"/>
                  <a:pt x="362155" y="134400"/>
                  <a:pt x="362155" y="147307"/>
                </a:cubicBezTo>
                <a:lnTo>
                  <a:pt x="362155" y="263473"/>
                </a:lnTo>
                <a:cubicBezTo>
                  <a:pt x="362155" y="291869"/>
                  <a:pt x="369911" y="268636"/>
                  <a:pt x="369911" y="268636"/>
                </a:cubicBezTo>
                <a:lnTo>
                  <a:pt x="369911" y="214425"/>
                </a:lnTo>
                <a:cubicBezTo>
                  <a:pt x="369911" y="204099"/>
                  <a:pt x="377667" y="196355"/>
                  <a:pt x="388009" y="196355"/>
                </a:cubicBezTo>
                <a:lnTo>
                  <a:pt x="390595" y="196355"/>
                </a:lnTo>
                <a:cubicBezTo>
                  <a:pt x="400936" y="196355"/>
                  <a:pt x="408693" y="204099"/>
                  <a:pt x="408693" y="214425"/>
                </a:cubicBezTo>
                <a:lnTo>
                  <a:pt x="408693" y="307357"/>
                </a:lnTo>
                <a:lnTo>
                  <a:pt x="411278" y="366731"/>
                </a:lnTo>
                <a:cubicBezTo>
                  <a:pt x="411278" y="397708"/>
                  <a:pt x="406107" y="426105"/>
                  <a:pt x="385424" y="464826"/>
                </a:cubicBezTo>
                <a:lnTo>
                  <a:pt x="377667" y="490641"/>
                </a:lnTo>
                <a:lnTo>
                  <a:pt x="245810" y="490641"/>
                </a:lnTo>
                <a:cubicBezTo>
                  <a:pt x="245810" y="490641"/>
                  <a:pt x="258738" y="480315"/>
                  <a:pt x="238054" y="462245"/>
                </a:cubicBezTo>
                <a:cubicBezTo>
                  <a:pt x="238054" y="462245"/>
                  <a:pt x="181175" y="408034"/>
                  <a:pt x="157906" y="369312"/>
                </a:cubicBezTo>
                <a:cubicBezTo>
                  <a:pt x="157906" y="369312"/>
                  <a:pt x="157906" y="366731"/>
                  <a:pt x="155320" y="361568"/>
                </a:cubicBezTo>
                <a:cubicBezTo>
                  <a:pt x="155320" y="358987"/>
                  <a:pt x="155320" y="356405"/>
                  <a:pt x="155320" y="353824"/>
                </a:cubicBezTo>
                <a:lnTo>
                  <a:pt x="147564" y="294450"/>
                </a:lnTo>
                <a:cubicBezTo>
                  <a:pt x="147564" y="284124"/>
                  <a:pt x="155320" y="271217"/>
                  <a:pt x="168247" y="271217"/>
                </a:cubicBezTo>
                <a:cubicBezTo>
                  <a:pt x="181175" y="268636"/>
                  <a:pt x="191516" y="278961"/>
                  <a:pt x="191516" y="291869"/>
                </a:cubicBezTo>
                <a:lnTo>
                  <a:pt x="194102" y="315102"/>
                </a:lnTo>
                <a:cubicBezTo>
                  <a:pt x="196687" y="315102"/>
                  <a:pt x="196687" y="320265"/>
                  <a:pt x="199273" y="325428"/>
                </a:cubicBezTo>
                <a:cubicBezTo>
                  <a:pt x="199273" y="325428"/>
                  <a:pt x="201858" y="302194"/>
                  <a:pt x="204443" y="284124"/>
                </a:cubicBezTo>
                <a:lnTo>
                  <a:pt x="204443" y="152470"/>
                </a:lnTo>
                <a:cubicBezTo>
                  <a:pt x="204443" y="144725"/>
                  <a:pt x="227712" y="111167"/>
                  <a:pt x="250981" y="152470"/>
                </a:cubicBezTo>
                <a:lnTo>
                  <a:pt x="250981" y="253147"/>
                </a:lnTo>
                <a:cubicBezTo>
                  <a:pt x="250981" y="273798"/>
                  <a:pt x="256152" y="268636"/>
                  <a:pt x="256152" y="255728"/>
                </a:cubicBezTo>
                <a:lnTo>
                  <a:pt x="256152" y="116329"/>
                </a:lnTo>
                <a:cubicBezTo>
                  <a:pt x="256152" y="114393"/>
                  <a:pt x="270695" y="95032"/>
                  <a:pt x="287783" y="100719"/>
                </a:cubicBezTo>
                <a:close/>
                <a:moveTo>
                  <a:pt x="294869" y="38744"/>
                </a:moveTo>
                <a:cubicBezTo>
                  <a:pt x="155194" y="38744"/>
                  <a:pt x="38799" y="154977"/>
                  <a:pt x="38799" y="294457"/>
                </a:cubicBezTo>
                <a:cubicBezTo>
                  <a:pt x="38799" y="436520"/>
                  <a:pt x="155194" y="552753"/>
                  <a:pt x="294869" y="552753"/>
                </a:cubicBezTo>
                <a:cubicBezTo>
                  <a:pt x="437130" y="552753"/>
                  <a:pt x="553525" y="436520"/>
                  <a:pt x="553525" y="294457"/>
                </a:cubicBezTo>
                <a:cubicBezTo>
                  <a:pt x="553525" y="154977"/>
                  <a:pt x="437130" y="38744"/>
                  <a:pt x="294869" y="38744"/>
                </a:cubicBezTo>
                <a:close/>
                <a:moveTo>
                  <a:pt x="294869" y="0"/>
                </a:moveTo>
                <a:cubicBezTo>
                  <a:pt x="460409" y="0"/>
                  <a:pt x="592324" y="131731"/>
                  <a:pt x="592324" y="294457"/>
                </a:cubicBezTo>
                <a:cubicBezTo>
                  <a:pt x="592324" y="459766"/>
                  <a:pt x="460409" y="591497"/>
                  <a:pt x="294869" y="591497"/>
                </a:cubicBezTo>
                <a:cubicBezTo>
                  <a:pt x="131915" y="591497"/>
                  <a:pt x="0" y="459766"/>
                  <a:pt x="0" y="294457"/>
                </a:cubicBezTo>
                <a:cubicBezTo>
                  <a:pt x="0" y="131731"/>
                  <a:pt x="131915" y="0"/>
                  <a:pt x="294869"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xmlns="" val="16973709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LIDE.THEME" val="038c466d-613b-40fc-a909-710420cb726c"/>
</p:tagLst>
</file>

<file path=ppt/tags/tag10.xml><?xml version="1.0" encoding="utf-8"?>
<p:tagLst xmlns:a="http://schemas.openxmlformats.org/drawingml/2006/main" xmlns:r="http://schemas.openxmlformats.org/officeDocument/2006/relationships" xmlns:p="http://schemas.openxmlformats.org/presentationml/2006/main">
  <p:tag name="ISLIDE.DIAGRAM" val="#545319;"/>
</p:tagLst>
</file>

<file path=ppt/tags/tag11.xml><?xml version="1.0" encoding="utf-8"?>
<p:tagLst xmlns:a="http://schemas.openxmlformats.org/drawingml/2006/main" xmlns:r="http://schemas.openxmlformats.org/officeDocument/2006/relationships" xmlns:p="http://schemas.openxmlformats.org/presentationml/2006/main">
  <p:tag name="ISLIDE.DIAGRAM" val="#491605;"/>
  <p:tag name="ISLIDE.ICON" val="#469322;#157651;#407144;"/>
</p:tagLst>
</file>

<file path=ppt/tags/tag12.xml><?xml version="1.0" encoding="utf-8"?>
<p:tagLst xmlns:a="http://schemas.openxmlformats.org/drawingml/2006/main" xmlns:r="http://schemas.openxmlformats.org/officeDocument/2006/relationships" xmlns:p="http://schemas.openxmlformats.org/presentationml/2006/main">
  <p:tag name="ISLIDE.DIAGRAM" val="#491605;"/>
  <p:tag name="ISLIDE.ICON" val="#469322;#157651;#407144;"/>
</p:tagLst>
</file>

<file path=ppt/tags/tag13.xml><?xml version="1.0" encoding="utf-8"?>
<p:tagLst xmlns:a="http://schemas.openxmlformats.org/drawingml/2006/main" xmlns:r="http://schemas.openxmlformats.org/officeDocument/2006/relationships" xmlns:p="http://schemas.openxmlformats.org/presentationml/2006/main">
  <p:tag name="ISLIDE.DIAGRAM" val="#491605;"/>
  <p:tag name="ISLIDE.ICON" val="#469322;#157651;#407144;"/>
</p:tagLst>
</file>

<file path=ppt/tags/tag14.xml><?xml version="1.0" encoding="utf-8"?>
<p:tagLst xmlns:a="http://schemas.openxmlformats.org/drawingml/2006/main" xmlns:r="http://schemas.openxmlformats.org/officeDocument/2006/relationships" xmlns:p="http://schemas.openxmlformats.org/presentationml/2006/main">
  <p:tag name="ISLIDE.DIAGRAM" val="#491605;"/>
  <p:tag name="ISLIDE.ICON" val="#469322;#157651;#407144;"/>
</p:tagLst>
</file>

<file path=ppt/tags/tag2.xml><?xml version="1.0" encoding="utf-8"?>
<p:tagLst xmlns:a="http://schemas.openxmlformats.org/drawingml/2006/main" xmlns:r="http://schemas.openxmlformats.org/officeDocument/2006/relationships" xmlns:p="http://schemas.openxmlformats.org/presentationml/2006/main">
  <p:tag name="ISLIDE.DIAGRAM" val="#331993;"/>
</p:tagLst>
</file>

<file path=ppt/tags/tag3.xml><?xml version="1.0" encoding="utf-8"?>
<p:tagLst xmlns:a="http://schemas.openxmlformats.org/drawingml/2006/main" xmlns:r="http://schemas.openxmlformats.org/officeDocument/2006/relationships" xmlns:p="http://schemas.openxmlformats.org/presentationml/2006/main">
  <p:tag name="ISLIDE.DIAGRAM" val="#507195;"/>
</p:tagLst>
</file>

<file path=ppt/tags/tag4.xml><?xml version="1.0" encoding="utf-8"?>
<p:tagLst xmlns:a="http://schemas.openxmlformats.org/drawingml/2006/main" xmlns:r="http://schemas.openxmlformats.org/officeDocument/2006/relationships" xmlns:p="http://schemas.openxmlformats.org/presentationml/2006/main">
  <p:tag name="ISLIDE.VECTOR" val="#185352;#293362;"/>
  <p:tag name="ISLIDE.DIAGRAM" val="#524899;"/>
</p:tagLst>
</file>

<file path=ppt/tags/tag5.xml><?xml version="1.0" encoding="utf-8"?>
<p:tagLst xmlns:a="http://schemas.openxmlformats.org/drawingml/2006/main" xmlns:r="http://schemas.openxmlformats.org/officeDocument/2006/relationships" xmlns:p="http://schemas.openxmlformats.org/presentationml/2006/main">
  <p:tag name="ISLIDE.DIAGRAM" val="#512023;"/>
</p:tagLst>
</file>

<file path=ppt/tags/tag6.xml><?xml version="1.0" encoding="utf-8"?>
<p:tagLst xmlns:a="http://schemas.openxmlformats.org/drawingml/2006/main" xmlns:r="http://schemas.openxmlformats.org/officeDocument/2006/relationships" xmlns:p="http://schemas.openxmlformats.org/presentationml/2006/main">
  <p:tag name="ISLIDE.DIAGRAM" val="#507170;"/>
</p:tagLst>
</file>

<file path=ppt/tags/tag7.xml><?xml version="1.0" encoding="utf-8"?>
<p:tagLst xmlns:a="http://schemas.openxmlformats.org/drawingml/2006/main" xmlns:r="http://schemas.openxmlformats.org/officeDocument/2006/relationships" xmlns:p="http://schemas.openxmlformats.org/presentationml/2006/main">
  <p:tag name="ISLIDE.DIAGRAM" val="#507170;"/>
</p:tagLst>
</file>

<file path=ppt/tags/tag8.xml><?xml version="1.0" encoding="utf-8"?>
<p:tagLst xmlns:a="http://schemas.openxmlformats.org/drawingml/2006/main" xmlns:r="http://schemas.openxmlformats.org/officeDocument/2006/relationships" xmlns:p="http://schemas.openxmlformats.org/presentationml/2006/main">
  <p:tag name="ISLIDE.DIAGRAM" val="#491605;"/>
  <p:tag name="ISLIDE.ICON" val="#469322;#157651;"/>
</p:tagLst>
</file>

<file path=ppt/tags/tag9.xml><?xml version="1.0" encoding="utf-8"?>
<p:tagLst xmlns:a="http://schemas.openxmlformats.org/drawingml/2006/main" xmlns:r="http://schemas.openxmlformats.org/officeDocument/2006/relationships" xmlns:p="http://schemas.openxmlformats.org/presentationml/2006/main">
  <p:tag name="ISLIDE.DIAGRAM" val="#545319;"/>
</p:tagLst>
</file>

<file path=ppt/theme/theme1.xml><?xml version="1.0" encoding="utf-8"?>
<a:theme xmlns:a="http://schemas.openxmlformats.org/drawingml/2006/main" name="中文汇报2">
  <a:themeElements>
    <a:clrScheme name="benchmark 2013">
      <a:dk1>
        <a:srgbClr val="000000"/>
      </a:dk1>
      <a:lt1>
        <a:srgbClr val="FFFFFF"/>
      </a:lt1>
      <a:dk2>
        <a:srgbClr val="44546A"/>
      </a:dk2>
      <a:lt2>
        <a:srgbClr val="E7E6E6"/>
      </a:lt2>
      <a:accent1>
        <a:srgbClr val="D4333F"/>
      </a:accent1>
      <a:accent2>
        <a:srgbClr val="616161"/>
      </a:accent2>
      <a:accent3>
        <a:srgbClr val="92D050"/>
      </a:accent3>
      <a:accent4>
        <a:srgbClr val="FFC000"/>
      </a:accent4>
      <a:accent5>
        <a:srgbClr val="0174AB"/>
      </a:accent5>
      <a:accent6>
        <a:srgbClr val="ED7D31"/>
      </a:accent6>
      <a:hlink>
        <a:srgbClr val="0563C1"/>
      </a:hlink>
      <a:folHlink>
        <a:srgbClr val="954F72"/>
      </a:folHlink>
    </a:clrScheme>
    <a:fontScheme name="zlq425sn">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effectLst>
          <a:outerShdw blurRad="50800" dist="25400" dir="2700000" algn="tl" rotWithShape="0">
            <a:prstClr val="black">
              <a:alpha val="33000"/>
            </a:prstClr>
          </a:outerShdw>
        </a:effectLst>
      </a:spPr>
      <a:bodyPr wrap="none"/>
      <a:lstStyle>
        <a:defPPr>
          <a:defRPr sz="1050"/>
        </a:defPPr>
      </a:lstStyle>
      <a: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a:style>
    </a:spDef>
    <a:lnDef>
      <a:spPr>
        <a:ln w="76200">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中文汇报2" id="{94FA34F4-7BC1-48E2-B740-C7D8CC441AE2}" vid="{13134613-2207-4CF5-AAE8-F58E14DCD353}"/>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benchmark 2013">
    <a:dk1>
      <a:srgbClr val="000000"/>
    </a:dk1>
    <a:lt1>
      <a:srgbClr val="FFFFFF"/>
    </a:lt1>
    <a:dk2>
      <a:srgbClr val="44546A"/>
    </a:dk2>
    <a:lt2>
      <a:srgbClr val="E7E6E6"/>
    </a:lt2>
    <a:accent1>
      <a:srgbClr val="D4333F"/>
    </a:accent1>
    <a:accent2>
      <a:srgbClr val="616161"/>
    </a:accent2>
    <a:accent3>
      <a:srgbClr val="92D050"/>
    </a:accent3>
    <a:accent4>
      <a:srgbClr val="FFC000"/>
    </a:accent4>
    <a:accent5>
      <a:srgbClr val="0174AB"/>
    </a:accent5>
    <a:accent6>
      <a:srgbClr val="ED7D31"/>
    </a:accent6>
    <a:hlink>
      <a:srgbClr val="0563C1"/>
    </a:hlink>
    <a:folHlink>
      <a:srgbClr val="954F72"/>
    </a:folHlink>
  </a:clrScheme>
</a:themeOverride>
</file>

<file path=ppt/theme/themeOverride2.xml><?xml version="1.0" encoding="utf-8"?>
<a:themeOverride xmlns:a="http://schemas.openxmlformats.org/drawingml/2006/main">
  <a:clrScheme name="benchmark 2013">
    <a:dk1>
      <a:srgbClr val="000000"/>
    </a:dk1>
    <a:lt1>
      <a:srgbClr val="FFFFFF"/>
    </a:lt1>
    <a:dk2>
      <a:srgbClr val="44546A"/>
    </a:dk2>
    <a:lt2>
      <a:srgbClr val="E7E6E6"/>
    </a:lt2>
    <a:accent1>
      <a:srgbClr val="D4333F"/>
    </a:accent1>
    <a:accent2>
      <a:srgbClr val="616161"/>
    </a:accent2>
    <a:accent3>
      <a:srgbClr val="92D050"/>
    </a:accent3>
    <a:accent4>
      <a:srgbClr val="FFC000"/>
    </a:accent4>
    <a:accent5>
      <a:srgbClr val="0174AB"/>
    </a:accent5>
    <a:accent6>
      <a:srgbClr val="ED7D31"/>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中文汇报2</Template>
  <TotalTime>2614</TotalTime>
  <Words>2943</Words>
  <Application>Microsoft Office PowerPoint</Application>
  <PresentationFormat>自定义</PresentationFormat>
  <Paragraphs>359</Paragraphs>
  <Slides>16</Slides>
  <Notes>10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中文汇报2</vt:lpstr>
      <vt:lpstr>幻灯片 1</vt:lpstr>
      <vt:lpstr>幻灯片 2</vt:lpstr>
      <vt:lpstr>一、居间业务管理办法-居间服务准则</vt:lpstr>
      <vt:lpstr>幻灯片 4</vt:lpstr>
      <vt:lpstr>幻灯片 5</vt:lpstr>
      <vt:lpstr>幻灯片 6</vt:lpstr>
      <vt:lpstr>幻灯片 7</vt:lpstr>
      <vt:lpstr>幻灯片 8</vt:lpstr>
      <vt:lpstr>二、居间协议要点-乙方禁止行为：</vt:lpstr>
      <vt:lpstr>三、居间案例：期货居间代客理财纠纷</vt:lpstr>
      <vt:lpstr>三、居间案例：居间人以对敲交易手段实施盗窃案</vt:lpstr>
      <vt:lpstr>四、常见问题-开户</vt:lpstr>
      <vt:lpstr>四、常见问题-华融期货交易软件</vt:lpstr>
      <vt:lpstr>五、期货公司居间管理办法（征求意见稿）起草说明</vt:lpstr>
      <vt:lpstr>五、期货公司居间管理办法（试行）内容要点</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LEE SIMON</dc:creator>
  <cp:lastModifiedBy>Administrator</cp:lastModifiedBy>
  <cp:revision>236</cp:revision>
  <dcterms:created xsi:type="dcterms:W3CDTF">2014-05-17T06:30:58Z</dcterms:created>
  <dcterms:modified xsi:type="dcterms:W3CDTF">2021-04-13T07:44:07Z</dcterms:modified>
</cp:coreProperties>
</file>